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96" r:id="rId2"/>
  </p:sldMasterIdLst>
  <p:notesMasterIdLst>
    <p:notesMasterId r:id="rId17"/>
  </p:notesMasterIdLst>
  <p:sldIdLst>
    <p:sldId id="256" r:id="rId3"/>
    <p:sldId id="305" r:id="rId4"/>
    <p:sldId id="333" r:id="rId5"/>
    <p:sldId id="339" r:id="rId6"/>
    <p:sldId id="340" r:id="rId7"/>
    <p:sldId id="332" r:id="rId8"/>
    <p:sldId id="336" r:id="rId9"/>
    <p:sldId id="335" r:id="rId10"/>
    <p:sldId id="323" r:id="rId11"/>
    <p:sldId id="337" r:id="rId12"/>
    <p:sldId id="338" r:id="rId13"/>
    <p:sldId id="324" r:id="rId14"/>
    <p:sldId id="331" r:id="rId15"/>
    <p:sldId id="260"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1214">
          <p15:clr>
            <a:srgbClr val="A4A3A4"/>
          </p15:clr>
        </p15:guide>
        <p15:guide id="3" orient="horz" pos="1628">
          <p15:clr>
            <a:srgbClr val="A4A3A4"/>
          </p15:clr>
        </p15:guide>
        <p15:guide id="4" pos="5482">
          <p15:clr>
            <a:srgbClr val="A4A3A4"/>
          </p15:clr>
        </p15:guide>
        <p15:guide id="5" pos="3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de la Pena" initials="SdlP" lastIdx="4" clrIdx="0">
    <p:extLst/>
  </p:cmAuthor>
  <p:cmAuthor id="2" name="Emily Holke" initials="E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C37"/>
    <a:srgbClr val="EE532A"/>
    <a:srgbClr val="031F44"/>
    <a:srgbClr val="EE552A"/>
    <a:srgbClr val="FF5624"/>
    <a:srgbClr val="FF6C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91" autoAdjust="0"/>
    <p:restoredTop sz="95847"/>
  </p:normalViewPr>
  <p:slideViewPr>
    <p:cSldViewPr snapToGrid="0" snapToObjects="1">
      <p:cViewPr varScale="1">
        <p:scale>
          <a:sx n="110" d="100"/>
          <a:sy n="110" d="100"/>
        </p:scale>
        <p:origin x="1758" y="108"/>
      </p:cViewPr>
      <p:guideLst>
        <p:guide orient="horz"/>
        <p:guide orient="horz" pos="1214"/>
        <p:guide orient="horz" pos="1628"/>
        <p:guide pos="5482"/>
        <p:guide pos="3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654D49-5023-4760-BFD1-D08771F4D401}" type="datetimeFigureOut">
              <a:rPr lang="en-US" smtClean="0"/>
              <a:t>4/27/2018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D77517-3D69-4BBD-887D-A7FC877CF828}" type="slidenum">
              <a:rPr lang="en-US" smtClean="0"/>
              <a:t>‹#›</a:t>
            </a:fld>
            <a:endParaRPr lang="en-US" dirty="0"/>
          </a:p>
        </p:txBody>
      </p:sp>
    </p:spTree>
    <p:extLst>
      <p:ext uri="{BB962C8B-B14F-4D97-AF65-F5344CB8AC3E}">
        <p14:creationId xmlns:p14="http://schemas.microsoft.com/office/powerpoint/2010/main" val="310824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5" descr="lobby pp cover 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9075"/>
            <a:ext cx="9210675" cy="736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239"/>
          <a:stretch/>
        </p:blipFill>
        <p:spPr>
          <a:xfrm>
            <a:off x="5754398" y="3692324"/>
            <a:ext cx="3571850" cy="1666757"/>
          </a:xfrm>
          <a:prstGeom prst="rect">
            <a:avLst/>
          </a:prstGeom>
        </p:spPr>
      </p:pic>
    </p:spTree>
    <p:extLst>
      <p:ext uri="{BB962C8B-B14F-4D97-AF65-F5344CB8AC3E}">
        <p14:creationId xmlns:p14="http://schemas.microsoft.com/office/powerpoint/2010/main" val="158599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A1836D4-F1FA-4242-A859-8D5CFFBBCFFC}" type="datetimeFigureOut">
              <a:rPr lang="en-US" smtClean="0"/>
              <a:t>4/27/2018</a:t>
            </a:fld>
            <a:endParaRPr lang="en-US"/>
          </a:p>
        </p:txBody>
      </p:sp>
      <p:sp>
        <p:nvSpPr>
          <p:cNvPr id="5" name="Footer Placeholder 4"/>
          <p:cNvSpPr>
            <a:spLocks noGrp="1"/>
          </p:cNvSpPr>
          <p:nvPr>
            <p:ph type="ftr" sz="quarter" idx="11"/>
          </p:nvPr>
        </p:nvSpPr>
        <p:spPr>
          <a:xfrm>
            <a:off x="628650" y="6356351"/>
            <a:ext cx="78867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185261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A1836D4-F1FA-4242-A859-8D5CFFBBCFFC}" type="datetimeFigureOut">
              <a:rPr lang="en-US" smtClean="0"/>
              <a:t>4/27/2018</a:t>
            </a:fld>
            <a:endParaRPr lang="en-US"/>
          </a:p>
        </p:txBody>
      </p:sp>
      <p:sp>
        <p:nvSpPr>
          <p:cNvPr id="6" name="Footer Placeholder 5"/>
          <p:cNvSpPr>
            <a:spLocks noGrp="1"/>
          </p:cNvSpPr>
          <p:nvPr>
            <p:ph type="ftr" sz="quarter" idx="11"/>
          </p:nvPr>
        </p:nvSpPr>
        <p:spPr>
          <a:xfrm>
            <a:off x="628650" y="6356351"/>
            <a:ext cx="78867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328644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A1836D4-F1FA-4242-A859-8D5CFFBBCFFC}" type="datetimeFigureOut">
              <a:rPr lang="en-US" smtClean="0"/>
              <a:t>4/27/2018</a:t>
            </a:fld>
            <a:endParaRPr lang="en-US"/>
          </a:p>
        </p:txBody>
      </p:sp>
      <p:sp>
        <p:nvSpPr>
          <p:cNvPr id="8" name="Footer Placeholder 7"/>
          <p:cNvSpPr>
            <a:spLocks noGrp="1"/>
          </p:cNvSpPr>
          <p:nvPr>
            <p:ph type="ftr" sz="quarter" idx="11"/>
          </p:nvPr>
        </p:nvSpPr>
        <p:spPr>
          <a:xfrm>
            <a:off x="628650" y="6356351"/>
            <a:ext cx="78867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24957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A1836D4-F1FA-4242-A859-8D5CFFBBCFFC}" type="datetimeFigureOut">
              <a:rPr lang="en-US" smtClean="0"/>
              <a:t>4/27/2018</a:t>
            </a:fld>
            <a:endParaRPr lang="en-US"/>
          </a:p>
        </p:txBody>
      </p:sp>
      <p:sp>
        <p:nvSpPr>
          <p:cNvPr id="4" name="Footer Placeholder 3"/>
          <p:cNvSpPr>
            <a:spLocks noGrp="1"/>
          </p:cNvSpPr>
          <p:nvPr>
            <p:ph type="ftr" sz="quarter" idx="11"/>
          </p:nvPr>
        </p:nvSpPr>
        <p:spPr>
          <a:xfrm>
            <a:off x="628650" y="6356351"/>
            <a:ext cx="78867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1561726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48056" y="6356351"/>
            <a:ext cx="8275320" cy="365125"/>
          </a:xfrm>
          <a:prstGeom prst="rect">
            <a:avLst/>
          </a:prstGeom>
        </p:spPr>
        <p:txBody>
          <a:bodyPr/>
          <a:lstStyle>
            <a:lvl1pPr>
              <a:defRPr sz="600"/>
            </a:lvl1pPr>
          </a:lstStyle>
          <a:p>
            <a:r>
              <a:rPr lang="en-US" dirty="0"/>
              <a:t>“Products and marketing support are provided by The Boon Insurance Agency, Inc. and administrative services are provided by Boon Administrative Services, Inc., wholly owned subsidiaries of The Boon Group, Inc.”</a:t>
            </a:r>
          </a:p>
          <a:p>
            <a:endParaRPr lang="en-US" dirty="0"/>
          </a:p>
        </p:txBody>
      </p:sp>
    </p:spTree>
    <p:extLst>
      <p:ext uri="{BB962C8B-B14F-4D97-AF65-F5344CB8AC3E}">
        <p14:creationId xmlns:p14="http://schemas.microsoft.com/office/powerpoint/2010/main" val="3806805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A1836D4-F1FA-4242-A859-8D5CFFBBCFFC}" type="datetimeFigureOut">
              <a:rPr lang="en-US" smtClean="0"/>
              <a:t>4/27/2018</a:t>
            </a:fld>
            <a:endParaRPr lang="en-US"/>
          </a:p>
        </p:txBody>
      </p:sp>
      <p:sp>
        <p:nvSpPr>
          <p:cNvPr id="6" name="Footer Placeholder 5"/>
          <p:cNvSpPr>
            <a:spLocks noGrp="1"/>
          </p:cNvSpPr>
          <p:nvPr>
            <p:ph type="ftr" sz="quarter" idx="11"/>
          </p:nvPr>
        </p:nvSpPr>
        <p:spPr>
          <a:xfrm>
            <a:off x="628650" y="6356351"/>
            <a:ext cx="78867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3726457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A1836D4-F1FA-4242-A859-8D5CFFBBCFFC}" type="datetimeFigureOut">
              <a:rPr lang="en-US" smtClean="0"/>
              <a:t>4/27/2018</a:t>
            </a:fld>
            <a:endParaRPr lang="en-US"/>
          </a:p>
        </p:txBody>
      </p:sp>
      <p:sp>
        <p:nvSpPr>
          <p:cNvPr id="6" name="Footer Placeholder 5"/>
          <p:cNvSpPr>
            <a:spLocks noGrp="1"/>
          </p:cNvSpPr>
          <p:nvPr>
            <p:ph type="ftr" sz="quarter" idx="11"/>
          </p:nvPr>
        </p:nvSpPr>
        <p:spPr>
          <a:xfrm>
            <a:off x="628650" y="6356351"/>
            <a:ext cx="78867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1089251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A1836D4-F1FA-4242-A859-8D5CFFBBCFFC}" type="datetimeFigureOut">
              <a:rPr lang="en-US" smtClean="0"/>
              <a:t>4/27/2018</a:t>
            </a:fld>
            <a:endParaRPr lang="en-US"/>
          </a:p>
        </p:txBody>
      </p:sp>
      <p:sp>
        <p:nvSpPr>
          <p:cNvPr id="5" name="Footer Placeholder 4"/>
          <p:cNvSpPr>
            <a:spLocks noGrp="1"/>
          </p:cNvSpPr>
          <p:nvPr>
            <p:ph type="ftr" sz="quarter" idx="11"/>
          </p:nvPr>
        </p:nvSpPr>
        <p:spPr>
          <a:xfrm>
            <a:off x="628650" y="6356351"/>
            <a:ext cx="78867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1795577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A1836D4-F1FA-4242-A859-8D5CFFBBCFFC}" type="datetimeFigureOut">
              <a:rPr lang="en-US" smtClean="0"/>
              <a:t>4/27/2018</a:t>
            </a:fld>
            <a:endParaRPr lang="en-US"/>
          </a:p>
        </p:txBody>
      </p:sp>
      <p:sp>
        <p:nvSpPr>
          <p:cNvPr id="5" name="Footer Placeholder 4"/>
          <p:cNvSpPr>
            <a:spLocks noGrp="1"/>
          </p:cNvSpPr>
          <p:nvPr>
            <p:ph type="ftr" sz="quarter" idx="11"/>
          </p:nvPr>
        </p:nvSpPr>
        <p:spPr>
          <a:xfrm>
            <a:off x="628650" y="6356351"/>
            <a:ext cx="78867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81326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powerpoint 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8" y="0"/>
            <a:ext cx="9475788" cy="698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4"/>
          <p:cNvSpPr>
            <a:spLocks noGrp="1"/>
          </p:cNvSpPr>
          <p:nvPr>
            <p:ph type="body" sz="quarter" idx="10" hasCustomPrompt="1"/>
          </p:nvPr>
        </p:nvSpPr>
        <p:spPr>
          <a:xfrm>
            <a:off x="568325" y="1939925"/>
            <a:ext cx="8126413" cy="4673600"/>
          </a:xfrm>
          <a:prstGeom prst="rect">
            <a:avLst/>
          </a:prstGeom>
          <a:noFill/>
        </p:spPr>
        <p:txBody>
          <a:bodyPr lIns="91440" tIns="91440" rIns="91440" bIns="91440"/>
          <a:lstStyle>
            <a:lvl1pPr marL="0" indent="0">
              <a:buNone/>
              <a:defRPr>
                <a:ln>
                  <a:noFill/>
                </a:ln>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Insert Text</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42" y="293648"/>
            <a:ext cx="2662911" cy="1479395"/>
          </a:xfrm>
          <a:prstGeom prst="rect">
            <a:avLst/>
          </a:prstGeom>
        </p:spPr>
      </p:pic>
    </p:spTree>
    <p:extLst>
      <p:ext uri="{BB962C8B-B14F-4D97-AF65-F5344CB8AC3E}">
        <p14:creationId xmlns:p14="http://schemas.microsoft.com/office/powerpoint/2010/main" val="12443164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8" descr="Untitled-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115" t="-30679" r="17451" b="30679"/>
          <a:stretch/>
        </p:blipFill>
        <p:spPr>
          <a:xfrm>
            <a:off x="274320" y="-365760"/>
            <a:ext cx="2286000" cy="2064409"/>
          </a:xfrm>
          <a:prstGeom prst="rect">
            <a:avLst/>
          </a:prstGeom>
        </p:spPr>
      </p:pic>
      <p:sp>
        <p:nvSpPr>
          <p:cNvPr id="7" name="Title 1"/>
          <p:cNvSpPr>
            <a:spLocks noGrp="1"/>
          </p:cNvSpPr>
          <p:nvPr>
            <p:ph type="title" hasCustomPrompt="1"/>
          </p:nvPr>
        </p:nvSpPr>
        <p:spPr>
          <a:xfrm>
            <a:off x="568325" y="1945327"/>
            <a:ext cx="8341111" cy="656063"/>
          </a:xfrm>
          <a:prstGeom prst="rect">
            <a:avLst/>
          </a:prstGeom>
        </p:spPr>
        <p:txBody>
          <a:bodyPr tIns="0" bIns="0"/>
          <a:lstStyle>
            <a:lvl1pPr>
              <a:defRPr sz="2600" b="1">
                <a:solidFill>
                  <a:srgbClr val="F46C37"/>
                </a:solidFill>
                <a:latin typeface="Arial" charset="0"/>
                <a:ea typeface="Arial" charset="0"/>
                <a:cs typeface="Arial" charset="0"/>
              </a:defRPr>
            </a:lvl1pPr>
          </a:lstStyle>
          <a:p>
            <a:r>
              <a:rPr lang="en-US" dirty="0"/>
              <a:t>Header</a:t>
            </a:r>
          </a:p>
        </p:txBody>
      </p:sp>
      <p:sp>
        <p:nvSpPr>
          <p:cNvPr id="10" name="Text Placeholder 9"/>
          <p:cNvSpPr>
            <a:spLocks noGrp="1"/>
          </p:cNvSpPr>
          <p:nvPr>
            <p:ph type="body" sz="quarter" idx="10" hasCustomPrompt="1"/>
          </p:nvPr>
        </p:nvSpPr>
        <p:spPr>
          <a:xfrm>
            <a:off x="568325" y="2600965"/>
            <a:ext cx="8129046" cy="3735387"/>
          </a:xfrm>
          <a:prstGeom prst="rect">
            <a:avLst/>
          </a:prstGeom>
        </p:spPr>
        <p:txBody>
          <a:bodyPr tIns="0" bIns="0"/>
          <a:lstStyle>
            <a:lvl1pPr marL="0" indent="0">
              <a:buNone/>
              <a:defRPr sz="1800">
                <a:latin typeface="Arial" charset="0"/>
                <a:ea typeface="Arial" charset="0"/>
                <a:cs typeface="Arial" charset="0"/>
              </a:defRPr>
            </a:lvl1pPr>
            <a:lvl2pPr marL="457200" indent="0">
              <a:buNone/>
              <a:defRPr sz="1800">
                <a:latin typeface="Arial" charset="0"/>
                <a:ea typeface="Arial" charset="0"/>
                <a:cs typeface="Arial" charset="0"/>
              </a:defRPr>
            </a:lvl2pPr>
            <a:lvl3pPr marL="914400" indent="0">
              <a:buNone/>
              <a:defRPr sz="1800">
                <a:latin typeface="Arial" charset="0"/>
                <a:ea typeface="Arial" charset="0"/>
                <a:cs typeface="Arial" charset="0"/>
              </a:defRPr>
            </a:lvl3pPr>
            <a:lvl4pPr marL="1371600" indent="0">
              <a:buNone/>
              <a:defRPr sz="1800">
                <a:latin typeface="Arial" charset="0"/>
                <a:ea typeface="Arial" charset="0"/>
                <a:cs typeface="Arial" charset="0"/>
              </a:defRPr>
            </a:lvl4pPr>
            <a:lvl5pPr marL="1828800" indent="0">
              <a:buNone/>
              <a:defRPr sz="1800">
                <a:latin typeface="Arial" charset="0"/>
                <a:ea typeface="Arial" charset="0"/>
                <a:cs typeface="Arial" charset="0"/>
              </a:defRPr>
            </a:lvl5pPr>
          </a:lstStyle>
          <a:p>
            <a:pPr lvl="0"/>
            <a:r>
              <a:rPr lang="en-US" dirty="0"/>
              <a:t>Body</a:t>
            </a:r>
          </a:p>
        </p:txBody>
      </p:sp>
      <p:sp>
        <p:nvSpPr>
          <p:cNvPr id="9" name="Rectangle 8"/>
          <p:cNvSpPr/>
          <p:nvPr userDrawn="1"/>
        </p:nvSpPr>
        <p:spPr>
          <a:xfrm>
            <a:off x="0" y="6449895"/>
            <a:ext cx="9144000" cy="408105"/>
          </a:xfrm>
          <a:prstGeom prst="rect">
            <a:avLst/>
          </a:prstGeom>
          <a:solidFill>
            <a:srgbClr val="F46C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461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7" descr="Untitled-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115" t="-30679" r="17451" b="30679"/>
          <a:stretch/>
        </p:blipFill>
        <p:spPr>
          <a:xfrm>
            <a:off x="274320" y="-365760"/>
            <a:ext cx="2286000" cy="2064409"/>
          </a:xfrm>
          <a:prstGeom prst="rect">
            <a:avLst/>
          </a:prstGeom>
        </p:spPr>
      </p:pic>
      <p:sp>
        <p:nvSpPr>
          <p:cNvPr id="6" name="Title 1"/>
          <p:cNvSpPr txBox="1">
            <a:spLocks/>
          </p:cNvSpPr>
          <p:nvPr userDrawn="1"/>
        </p:nvSpPr>
        <p:spPr>
          <a:xfrm>
            <a:off x="568325" y="1939925"/>
            <a:ext cx="8341111" cy="656063"/>
          </a:xfrm>
          <a:prstGeom prst="rect">
            <a:avLst/>
          </a:prstGeom>
        </p:spPr>
        <p:txBody>
          <a:bodyPr lIns="0" tIns="0" rIns="0" bIns="0"/>
          <a:lstStyle>
            <a:lvl1pPr algn="l" defTabSz="914400" rtl="0" eaLnBrk="1" latinLnBrk="0" hangingPunct="1">
              <a:lnSpc>
                <a:spcPct val="90000"/>
              </a:lnSpc>
              <a:spcBef>
                <a:spcPct val="0"/>
              </a:spcBef>
              <a:buNone/>
              <a:defRPr sz="2600" b="1" kern="1200">
                <a:solidFill>
                  <a:schemeClr val="tx1"/>
                </a:solidFill>
                <a:latin typeface="Arial" charset="0"/>
                <a:ea typeface="Arial" charset="0"/>
                <a:cs typeface="Arial" charset="0"/>
              </a:defRPr>
            </a:lvl1pPr>
          </a:lstStyle>
          <a:p>
            <a:r>
              <a:rPr lang="en-US" dirty="0">
                <a:solidFill>
                  <a:srgbClr val="F46C37"/>
                </a:solidFill>
              </a:rPr>
              <a:t>Header</a:t>
            </a:r>
          </a:p>
        </p:txBody>
      </p:sp>
      <p:sp>
        <p:nvSpPr>
          <p:cNvPr id="7" name="Text Placeholder 9"/>
          <p:cNvSpPr>
            <a:spLocks noGrp="1"/>
          </p:cNvSpPr>
          <p:nvPr>
            <p:ph type="body" sz="quarter" idx="10" hasCustomPrompt="1"/>
          </p:nvPr>
        </p:nvSpPr>
        <p:spPr>
          <a:xfrm>
            <a:off x="568325" y="2595988"/>
            <a:ext cx="8126413" cy="3392487"/>
          </a:xfrm>
          <a:prstGeom prst="rect">
            <a:avLst/>
          </a:prstGeom>
        </p:spPr>
        <p:txBody>
          <a:bodyPr lIns="0" tIns="0" rIns="0" bIns="0"/>
          <a:lstStyle>
            <a:lvl1pPr marL="0" indent="0">
              <a:spcBef>
                <a:spcPts val="400"/>
              </a:spcBef>
              <a:buNone/>
              <a:defRPr sz="1800" b="1">
                <a:latin typeface="Arial" charset="0"/>
                <a:ea typeface="Arial" charset="0"/>
                <a:cs typeface="Arial" charset="0"/>
              </a:defRPr>
            </a:lvl1pPr>
            <a:lvl2pPr marL="457200" indent="0">
              <a:buNone/>
              <a:defRPr sz="1800">
                <a:latin typeface="Arial" charset="0"/>
                <a:ea typeface="Arial" charset="0"/>
                <a:cs typeface="Arial" charset="0"/>
              </a:defRPr>
            </a:lvl2pPr>
            <a:lvl3pPr marL="914400" indent="0">
              <a:buNone/>
              <a:defRPr sz="1800">
                <a:latin typeface="Arial" charset="0"/>
                <a:ea typeface="Arial" charset="0"/>
                <a:cs typeface="Arial" charset="0"/>
              </a:defRPr>
            </a:lvl3pPr>
            <a:lvl4pPr marL="1371600" indent="0">
              <a:buNone/>
              <a:defRPr sz="1800">
                <a:latin typeface="Arial" charset="0"/>
                <a:ea typeface="Arial" charset="0"/>
                <a:cs typeface="Arial" charset="0"/>
              </a:defRPr>
            </a:lvl4pPr>
            <a:lvl5pPr marL="1828800" indent="0">
              <a:buNone/>
              <a:defRPr sz="1800">
                <a:latin typeface="Arial" charset="0"/>
                <a:ea typeface="Arial" charset="0"/>
                <a:cs typeface="Arial" charset="0"/>
              </a:defRPr>
            </a:lvl5pPr>
          </a:lstStyle>
          <a:p>
            <a:pPr lvl="0"/>
            <a:r>
              <a:rPr lang="en-US" dirty="0"/>
              <a:t>Subhead</a:t>
            </a:r>
          </a:p>
          <a:p>
            <a:pPr lvl="0"/>
            <a:r>
              <a:rPr lang="en-US" b="0" dirty="0"/>
              <a:t>Body</a:t>
            </a:r>
            <a:endParaRPr lang="en-US" dirty="0"/>
          </a:p>
        </p:txBody>
      </p:sp>
      <p:sp>
        <p:nvSpPr>
          <p:cNvPr id="10" name="Rectangle 9"/>
          <p:cNvSpPr/>
          <p:nvPr userDrawn="1"/>
        </p:nvSpPr>
        <p:spPr>
          <a:xfrm>
            <a:off x="0" y="6449895"/>
            <a:ext cx="9144000" cy="408105"/>
          </a:xfrm>
          <a:prstGeom prst="rect">
            <a:avLst/>
          </a:prstGeom>
          <a:solidFill>
            <a:srgbClr val="F46C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038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115" t="-30679" r="17451" b="30679"/>
          <a:stretch/>
        </p:blipFill>
        <p:spPr>
          <a:xfrm>
            <a:off x="274320" y="-365760"/>
            <a:ext cx="2286000" cy="2064409"/>
          </a:xfrm>
          <a:prstGeom prst="rect">
            <a:avLst/>
          </a:prstGeom>
        </p:spPr>
      </p:pic>
      <p:sp>
        <p:nvSpPr>
          <p:cNvPr id="6" name="Rectangle 5"/>
          <p:cNvSpPr/>
          <p:nvPr userDrawn="1"/>
        </p:nvSpPr>
        <p:spPr>
          <a:xfrm>
            <a:off x="0" y="6449895"/>
            <a:ext cx="9144000" cy="408105"/>
          </a:xfrm>
          <a:prstGeom prst="rect">
            <a:avLst/>
          </a:prstGeom>
          <a:solidFill>
            <a:srgbClr val="F46C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396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4" descr="powerpoint 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8" y="0"/>
            <a:ext cx="9475788" cy="698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42" y="293648"/>
            <a:ext cx="2662911" cy="1479395"/>
          </a:xfrm>
          <a:prstGeom prst="rect">
            <a:avLst/>
          </a:prstGeom>
        </p:spPr>
      </p:pic>
      <p:sp>
        <p:nvSpPr>
          <p:cNvPr id="9" name="Text Placeholder 7"/>
          <p:cNvSpPr>
            <a:spLocks noGrp="1"/>
          </p:cNvSpPr>
          <p:nvPr>
            <p:ph type="body" sz="quarter" idx="10" hasCustomPrompt="1"/>
          </p:nvPr>
        </p:nvSpPr>
        <p:spPr>
          <a:xfrm>
            <a:off x="568325" y="2631443"/>
            <a:ext cx="8068691" cy="3692113"/>
          </a:xfrm>
          <a:prstGeom prst="rect">
            <a:avLst/>
          </a:prstGeom>
        </p:spPr>
        <p:txBody>
          <a:bodyPr bIns="0"/>
          <a:lstStyle>
            <a:lvl1pPr marL="0" indent="0">
              <a:buNone/>
              <a:defRPr sz="2000" baseline="0">
                <a:solidFill>
                  <a:schemeClr val="bg1"/>
                </a:solidFill>
              </a:defRPr>
            </a:lvl1pPr>
          </a:lstStyle>
          <a:p>
            <a:pPr lvl="0"/>
            <a:r>
              <a:rPr lang="en-US" sz="2800" b="1" dirty="0">
                <a:solidFill>
                  <a:schemeClr val="bg1"/>
                </a:solidFill>
              </a:rPr>
              <a:t>Contact</a:t>
            </a:r>
            <a:endParaRPr lang="en-US" dirty="0">
              <a:solidFill>
                <a:schemeClr val="bg1"/>
              </a:solidFill>
            </a:endParaRPr>
          </a:p>
          <a:p>
            <a:pPr lvl="0"/>
            <a:r>
              <a:rPr lang="en-US" dirty="0">
                <a:solidFill>
                  <a:schemeClr val="bg1"/>
                </a:solidFill>
              </a:rPr>
              <a:t>The Boon Group, Inc.</a:t>
            </a:r>
          </a:p>
          <a:p>
            <a:pPr lvl="0"/>
            <a:r>
              <a:rPr lang="en-US" dirty="0">
                <a:solidFill>
                  <a:schemeClr val="bg1"/>
                </a:solidFill>
              </a:rPr>
              <a:t>866 831 0847</a:t>
            </a:r>
          </a:p>
          <a:p>
            <a:pPr lvl="0"/>
            <a:r>
              <a:rPr lang="en-US" dirty="0" err="1">
                <a:solidFill>
                  <a:schemeClr val="bg1"/>
                </a:solidFill>
              </a:rPr>
              <a:t>www.boongroup.com</a:t>
            </a:r>
            <a:endParaRPr lang="en-US" dirty="0">
              <a:solidFill>
                <a:schemeClr val="bg1"/>
              </a:solidFill>
            </a:endParaRPr>
          </a:p>
          <a:p>
            <a:pPr lvl="0"/>
            <a:endParaRPr lang="en-US" dirty="0"/>
          </a:p>
          <a:p>
            <a:pPr lvl="0"/>
            <a:r>
              <a:rPr lang="en-US" dirty="0"/>
              <a:t>Sales rep name</a:t>
            </a:r>
          </a:p>
          <a:p>
            <a:pPr lvl="0"/>
            <a:r>
              <a:rPr lang="en-US" dirty="0"/>
              <a:t>Contact info</a:t>
            </a:r>
          </a:p>
        </p:txBody>
      </p:sp>
    </p:spTree>
    <p:extLst>
      <p:ext uri="{BB962C8B-B14F-4D97-AF65-F5344CB8AC3E}">
        <p14:creationId xmlns:p14="http://schemas.microsoft.com/office/powerpoint/2010/main" val="149461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1" i="0">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173205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A1836D4-F1FA-4242-A859-8D5CFFBBCFFC}" type="datetimeFigureOut">
              <a:rPr lang="en-US" smtClean="0"/>
              <a:t>4/27/2018</a:t>
            </a:fld>
            <a:endParaRPr lang="en-US"/>
          </a:p>
        </p:txBody>
      </p:sp>
      <p:sp>
        <p:nvSpPr>
          <p:cNvPr id="5" name="Footer Placeholder 4"/>
          <p:cNvSpPr>
            <a:spLocks noGrp="1"/>
          </p:cNvSpPr>
          <p:nvPr>
            <p:ph type="ftr" sz="quarter" idx="11"/>
          </p:nvPr>
        </p:nvSpPr>
        <p:spPr>
          <a:xfrm>
            <a:off x="628650" y="6356351"/>
            <a:ext cx="78867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63506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AE9D715-AA9D-6043-AD82-ECB1BB44F05A}" type="slidenum">
              <a:rPr lang="en-US" smtClean="0"/>
              <a:t>‹#›</a:t>
            </a:fld>
            <a:endParaRPr lang="en-US"/>
          </a:p>
        </p:txBody>
      </p:sp>
    </p:spTree>
    <p:extLst>
      <p:ext uri="{BB962C8B-B14F-4D97-AF65-F5344CB8AC3E}">
        <p14:creationId xmlns:p14="http://schemas.microsoft.com/office/powerpoint/2010/main" val="160082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126505"/>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91" r:id="rId3"/>
    <p:sldLayoutId id="2147483692" r:id="rId4"/>
    <p:sldLayoutId id="2147483694" r:id="rId5"/>
    <p:sldLayoutId id="2147483693" r:id="rId6"/>
    <p:sldLayoutId id="214748369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17974" t="25973" r="13212" b="26235"/>
          <a:stretch/>
        </p:blipFill>
        <p:spPr>
          <a:xfrm>
            <a:off x="624650" y="5898872"/>
            <a:ext cx="1033843" cy="683822"/>
          </a:xfrm>
          <a:prstGeom prst="rect">
            <a:avLst/>
          </a:prstGeom>
        </p:spPr>
      </p:pic>
      <p:sp>
        <p:nvSpPr>
          <p:cNvPr id="9" name="TextBox 8"/>
          <p:cNvSpPr txBox="1"/>
          <p:nvPr/>
        </p:nvSpPr>
        <p:spPr>
          <a:xfrm>
            <a:off x="1612773" y="6301100"/>
            <a:ext cx="6979159" cy="352212"/>
          </a:xfrm>
          <a:prstGeom prst="rect">
            <a:avLst/>
          </a:prstGeom>
          <a:noFill/>
        </p:spPr>
        <p:txBody>
          <a:bodyPr wrap="square" rtlCol="0">
            <a:spAutoFit/>
          </a:bodyPr>
          <a:lstStyle/>
          <a:p>
            <a:r>
              <a:rPr lang="en-US" sz="563" dirty="0">
                <a:solidFill>
                  <a:schemeClr val="tx1">
                    <a:lumMod val="50000"/>
                    <a:lumOff val="50000"/>
                  </a:schemeClr>
                </a:solidFill>
                <a:latin typeface="Arial" charset="0"/>
                <a:ea typeface="Arial" charset="0"/>
                <a:cs typeface="Arial" charset="0"/>
              </a:rPr>
              <a:t>“Products and marketing support are provided by The Boon Insurance Agency, Inc. and administrative services are provided by Boon Administrative Services, Inc., wholly owned subsidiaries of The Boon Group, Inc.”</a:t>
            </a:r>
          </a:p>
          <a:p>
            <a:endParaRPr lang="en-US" sz="563"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28503996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mailto:kwhitaker@boongroup.com"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979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49" y="3102689"/>
            <a:ext cx="3220974" cy="1982646"/>
          </a:xfrm>
        </p:spPr>
        <p:txBody>
          <a:bodyPr>
            <a:normAutofit/>
          </a:bodyPr>
          <a:lstStyle/>
          <a:p>
            <a:pPr marL="0" indent="0">
              <a:buNone/>
            </a:pPr>
            <a:r>
              <a:rPr lang="en-US" altLang="en-US" sz="1875" b="1" dirty="0">
                <a:solidFill>
                  <a:srgbClr val="FF6D2E"/>
                </a:solidFill>
              </a:rPr>
              <a:t>Payroll Tax Savings: </a:t>
            </a:r>
            <a:br>
              <a:rPr lang="en-US" altLang="en-US" sz="1875" dirty="0">
                <a:solidFill>
                  <a:schemeClr val="tx1">
                    <a:lumMod val="75000"/>
                    <a:lumOff val="25000"/>
                  </a:schemeClr>
                </a:solidFill>
              </a:rPr>
            </a:br>
            <a:r>
              <a:rPr lang="en-US" altLang="en-US" sz="1875" dirty="0">
                <a:solidFill>
                  <a:schemeClr val="tx1">
                    <a:lumMod val="75000"/>
                    <a:lumOff val="25000"/>
                  </a:schemeClr>
                </a:solidFill>
              </a:rPr>
              <a:t>taxes don’t apply to benefits</a:t>
            </a:r>
            <a:endParaRPr lang="en-US" sz="1875" dirty="0">
              <a:solidFill>
                <a:schemeClr val="tx1">
                  <a:lumMod val="75000"/>
                  <a:lumOff val="25000"/>
                </a:schemeClr>
              </a:solidFill>
            </a:endParaRPr>
          </a:p>
        </p:txBody>
      </p:sp>
      <p:sp>
        <p:nvSpPr>
          <p:cNvPr id="4" name="Rectangle 3"/>
          <p:cNvSpPr/>
          <p:nvPr/>
        </p:nvSpPr>
        <p:spPr>
          <a:xfrm>
            <a:off x="4626864" y="857250"/>
            <a:ext cx="4517136" cy="5143500"/>
          </a:xfrm>
          <a:prstGeom prst="rect">
            <a:avLst/>
          </a:prstGeom>
          <a:solidFill>
            <a:srgbClr val="FF6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TextBox 4"/>
          <p:cNvSpPr txBox="1"/>
          <p:nvPr/>
        </p:nvSpPr>
        <p:spPr>
          <a:xfrm>
            <a:off x="5065203" y="2085745"/>
            <a:ext cx="3950208" cy="3300904"/>
          </a:xfrm>
          <a:prstGeom prst="rect">
            <a:avLst/>
          </a:prstGeom>
          <a:noFill/>
        </p:spPr>
        <p:txBody>
          <a:bodyPr wrap="square" rtlCol="0">
            <a:spAutoFit/>
          </a:bodyPr>
          <a:lstStyle/>
          <a:p>
            <a:pPr defTabSz="685800"/>
            <a:r>
              <a:rPr lang="en-US" altLang="en-US" sz="1500" b="1" dirty="0">
                <a:solidFill>
                  <a:prstClr val="white"/>
                </a:solidFill>
                <a:latin typeface="Arial" charset="0"/>
                <a:ea typeface="Arial" charset="0"/>
                <a:cs typeface="Arial" charset="0"/>
              </a:rPr>
              <a:t>Construction Company A:</a:t>
            </a:r>
          </a:p>
          <a:p>
            <a:pPr defTabSz="685800"/>
            <a:r>
              <a:rPr lang="en-US" altLang="en-US" sz="1200" dirty="0">
                <a:solidFill>
                  <a:prstClr val="white"/>
                </a:solidFill>
                <a:latin typeface="Arial" charset="0"/>
                <a:ea typeface="Arial" charset="0"/>
                <a:cs typeface="Arial" charset="0"/>
              </a:rPr>
              <a:t>Prevailing Work Force of 	          100 employees</a:t>
            </a:r>
          </a:p>
          <a:p>
            <a:pPr defTabSz="685800"/>
            <a:r>
              <a:rPr lang="en-US" altLang="en-US" sz="1200" dirty="0">
                <a:solidFill>
                  <a:prstClr val="white"/>
                </a:solidFill>
                <a:latin typeface="Arial" charset="0"/>
                <a:ea typeface="Arial" charset="0"/>
                <a:cs typeface="Arial" charset="0"/>
              </a:rPr>
              <a:t>Fringe Rate:			     $8.00</a:t>
            </a:r>
          </a:p>
          <a:p>
            <a:pPr defTabSz="685800"/>
            <a:r>
              <a:rPr lang="en-US" altLang="en-US" sz="1200" u="sng" dirty="0">
                <a:solidFill>
                  <a:prstClr val="white"/>
                </a:solidFill>
                <a:latin typeface="Arial" charset="0"/>
                <a:ea typeface="Arial" charset="0"/>
                <a:cs typeface="Arial" charset="0"/>
              </a:rPr>
              <a:t>Average hours worked		     2,000</a:t>
            </a:r>
          </a:p>
          <a:p>
            <a:pPr defTabSz="685800"/>
            <a:r>
              <a:rPr lang="en-US" altLang="en-US" sz="1350" b="1" dirty="0">
                <a:solidFill>
                  <a:prstClr val="white"/>
                </a:solidFill>
                <a:latin typeface="Arial" charset="0"/>
                <a:ea typeface="Arial" charset="0"/>
                <a:cs typeface="Arial" charset="0"/>
              </a:rPr>
              <a:t>Total Fringe:		            $1,600,000</a:t>
            </a:r>
          </a:p>
          <a:p>
            <a:pPr defTabSz="685800"/>
            <a:endParaRPr lang="en-US" altLang="en-US" sz="1350" b="1" dirty="0">
              <a:solidFill>
                <a:prstClr val="white"/>
              </a:solidFill>
              <a:latin typeface="Arial" charset="0"/>
              <a:ea typeface="Arial" charset="0"/>
              <a:cs typeface="Arial" charset="0"/>
            </a:endParaRPr>
          </a:p>
          <a:p>
            <a:pPr defTabSz="685800"/>
            <a:r>
              <a:rPr lang="en-US" altLang="en-US" sz="1500" b="1" dirty="0">
                <a:solidFill>
                  <a:prstClr val="white"/>
                </a:solidFill>
                <a:latin typeface="Arial" charset="0"/>
                <a:ea typeface="Arial" charset="0"/>
                <a:cs typeface="Arial" charset="0"/>
              </a:rPr>
              <a:t>Typical Payroll Taxes:</a:t>
            </a:r>
          </a:p>
          <a:p>
            <a:pPr defTabSz="685800"/>
            <a:r>
              <a:rPr lang="en-US" altLang="en-US" sz="1200" dirty="0">
                <a:solidFill>
                  <a:prstClr val="white"/>
                </a:solidFill>
                <a:latin typeface="Arial" charset="0"/>
                <a:ea typeface="Arial" charset="0"/>
                <a:cs typeface="Arial" charset="0"/>
              </a:rPr>
              <a:t>FICA		                                    7.65%</a:t>
            </a:r>
          </a:p>
          <a:p>
            <a:pPr defTabSz="685800"/>
            <a:r>
              <a:rPr lang="en-US" altLang="en-US" sz="1200" dirty="0">
                <a:solidFill>
                  <a:prstClr val="white"/>
                </a:solidFill>
                <a:latin typeface="Arial" charset="0"/>
                <a:ea typeface="Arial" charset="0"/>
                <a:cs typeface="Arial" charset="0"/>
              </a:rPr>
              <a:t>WC		                                  15.00%</a:t>
            </a:r>
          </a:p>
          <a:p>
            <a:pPr defTabSz="685800"/>
            <a:r>
              <a:rPr lang="en-US" altLang="en-US" sz="1200" dirty="0">
                <a:solidFill>
                  <a:prstClr val="white"/>
                </a:solidFill>
                <a:latin typeface="Arial" charset="0"/>
                <a:ea typeface="Arial" charset="0"/>
                <a:cs typeface="Arial" charset="0"/>
              </a:rPr>
              <a:t>FUTA		                                    1.60%</a:t>
            </a:r>
          </a:p>
          <a:p>
            <a:pPr defTabSz="685800"/>
            <a:r>
              <a:rPr lang="en-US" altLang="en-US" sz="1200" u="sng" dirty="0">
                <a:solidFill>
                  <a:prstClr val="white"/>
                </a:solidFill>
                <a:latin typeface="Arial" charset="0"/>
                <a:ea typeface="Arial" charset="0"/>
                <a:cs typeface="Arial" charset="0"/>
              </a:rPr>
              <a:t>SUTA		                                    1.40%</a:t>
            </a:r>
          </a:p>
          <a:p>
            <a:pPr defTabSz="685800"/>
            <a:r>
              <a:rPr lang="en-US" altLang="en-US" sz="1350" dirty="0">
                <a:solidFill>
                  <a:prstClr val="white"/>
                </a:solidFill>
                <a:latin typeface="Arial" charset="0"/>
                <a:ea typeface="Arial" charset="0"/>
                <a:cs typeface="Arial" charset="0"/>
              </a:rPr>
              <a:t>		                               </a:t>
            </a:r>
            <a:r>
              <a:rPr lang="en-US" altLang="en-US" sz="1350" b="1" dirty="0">
                <a:solidFill>
                  <a:prstClr val="white"/>
                </a:solidFill>
                <a:latin typeface="Arial" charset="0"/>
                <a:ea typeface="Arial" charset="0"/>
                <a:cs typeface="Arial" charset="0"/>
              </a:rPr>
              <a:t>25.65%</a:t>
            </a:r>
          </a:p>
          <a:p>
            <a:pPr defTabSz="685800"/>
            <a:endParaRPr lang="en-US" altLang="en-US" sz="1350" b="1" dirty="0">
              <a:solidFill>
                <a:prstClr val="white"/>
              </a:solidFill>
              <a:latin typeface="Arial" charset="0"/>
              <a:ea typeface="Arial" charset="0"/>
              <a:cs typeface="Arial" charset="0"/>
            </a:endParaRPr>
          </a:p>
          <a:p>
            <a:pPr defTabSz="685800"/>
            <a:r>
              <a:rPr lang="en-US" altLang="en-US" sz="1350" b="1" dirty="0">
                <a:solidFill>
                  <a:prstClr val="white"/>
                </a:solidFill>
                <a:latin typeface="Arial" charset="0"/>
                <a:ea typeface="Arial" charset="0"/>
                <a:cs typeface="Arial" charset="0"/>
              </a:rPr>
              <a:t>Annual Savings by </a:t>
            </a:r>
          </a:p>
          <a:p>
            <a:pPr defTabSz="685800"/>
            <a:r>
              <a:rPr lang="en-US" altLang="en-US" sz="1350" b="1" dirty="0">
                <a:solidFill>
                  <a:prstClr val="white"/>
                </a:solidFill>
                <a:latin typeface="Arial" charset="0"/>
                <a:ea typeface="Arial" charset="0"/>
                <a:cs typeface="Arial" charset="0"/>
              </a:rPr>
              <a:t>Paying in benefits:                          </a:t>
            </a:r>
            <a:r>
              <a:rPr lang="en-US" altLang="en-US" sz="1350" b="1" u="sng" dirty="0">
                <a:solidFill>
                  <a:prstClr val="white"/>
                </a:solidFill>
                <a:latin typeface="Arial" charset="0"/>
                <a:ea typeface="Arial" charset="0"/>
                <a:cs typeface="Arial" charset="0"/>
              </a:rPr>
              <a:t>$410,400</a:t>
            </a:r>
          </a:p>
          <a:p>
            <a:pPr defTabSz="685800"/>
            <a:endParaRPr lang="en-US" sz="1350" dirty="0">
              <a:solidFill>
                <a:prstClr val="white"/>
              </a:solidFill>
              <a:latin typeface="Arial" charset="0"/>
              <a:ea typeface="Arial" charset="0"/>
              <a:cs typeface="Arial" charset="0"/>
            </a:endParaRPr>
          </a:p>
        </p:txBody>
      </p:sp>
      <p:sp>
        <p:nvSpPr>
          <p:cNvPr id="6" name="Title 1"/>
          <p:cNvSpPr>
            <a:spLocks noGrp="1"/>
          </p:cNvSpPr>
          <p:nvPr>
            <p:ph type="title"/>
          </p:nvPr>
        </p:nvSpPr>
        <p:spPr>
          <a:xfrm>
            <a:off x="592074" y="2089309"/>
            <a:ext cx="3650742" cy="362571"/>
          </a:xfrm>
        </p:spPr>
        <p:txBody>
          <a:bodyPr>
            <a:noAutofit/>
          </a:bodyPr>
          <a:lstStyle/>
          <a:p>
            <a:r>
              <a:rPr lang="en-US" sz="3000" dirty="0">
                <a:solidFill>
                  <a:schemeClr val="tx1">
                    <a:lumMod val="75000"/>
                    <a:lumOff val="25000"/>
                  </a:schemeClr>
                </a:solidFill>
              </a:rPr>
              <a:t>Benefits Can Make All the Difference</a:t>
            </a:r>
          </a:p>
        </p:txBody>
      </p:sp>
      <p:sp>
        <p:nvSpPr>
          <p:cNvPr id="7" name="TextBox 6"/>
          <p:cNvSpPr txBox="1"/>
          <p:nvPr/>
        </p:nvSpPr>
        <p:spPr>
          <a:xfrm>
            <a:off x="5065203" y="1658358"/>
            <a:ext cx="1325880" cy="300082"/>
          </a:xfrm>
          <a:prstGeom prst="rect">
            <a:avLst/>
          </a:prstGeom>
          <a:noFill/>
        </p:spPr>
        <p:txBody>
          <a:bodyPr wrap="square" rtlCol="0">
            <a:spAutoFit/>
          </a:bodyPr>
          <a:lstStyle/>
          <a:p>
            <a:pPr defTabSz="685800"/>
            <a:r>
              <a:rPr lang="en-US" sz="1350" dirty="0">
                <a:solidFill>
                  <a:prstClr val="white"/>
                </a:solidFill>
                <a:latin typeface="Calibri" panose="020F0502020204030204"/>
              </a:rPr>
              <a:t>Example:</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7974" t="25973" r="13212" b="26235"/>
          <a:stretch/>
        </p:blipFill>
        <p:spPr>
          <a:xfrm>
            <a:off x="624650" y="5281404"/>
            <a:ext cx="1033843" cy="512867"/>
          </a:xfrm>
          <a:prstGeom prst="rect">
            <a:avLst/>
          </a:prstGeom>
        </p:spPr>
      </p:pic>
      <p:sp>
        <p:nvSpPr>
          <p:cNvPr id="9" name="TextBox 8"/>
          <p:cNvSpPr txBox="1"/>
          <p:nvPr/>
        </p:nvSpPr>
        <p:spPr>
          <a:xfrm>
            <a:off x="1655637" y="5475915"/>
            <a:ext cx="2727054" cy="438838"/>
          </a:xfrm>
          <a:prstGeom prst="rect">
            <a:avLst/>
          </a:prstGeom>
          <a:noFill/>
        </p:spPr>
        <p:txBody>
          <a:bodyPr wrap="square" rtlCol="0">
            <a:spAutoFit/>
          </a:bodyPr>
          <a:lstStyle/>
          <a:p>
            <a:pPr defTabSz="685800"/>
            <a:r>
              <a:rPr lang="en-US" sz="563" dirty="0">
                <a:solidFill>
                  <a:prstClr val="black">
                    <a:lumMod val="50000"/>
                    <a:lumOff val="50000"/>
                  </a:prstClr>
                </a:solidFill>
                <a:latin typeface="Arial" charset="0"/>
                <a:ea typeface="Arial" charset="0"/>
                <a:cs typeface="Arial" charset="0"/>
              </a:rPr>
              <a:t>“Products and marketing support are provided by The Boon Insurance Agency, Inc. and administrative services are provided by Boon Administrative Services, Inc., wholly owned subsidiaries of The Boon Group, Inc.”</a:t>
            </a:r>
          </a:p>
          <a:p>
            <a:pPr defTabSz="685800"/>
            <a:endParaRPr lang="en-US" sz="563" dirty="0">
              <a:solidFill>
                <a:prstClr val="black">
                  <a:lumMod val="50000"/>
                  <a:lumOff val="50000"/>
                </a:prstClr>
              </a:solidFill>
              <a:latin typeface="Arial" charset="0"/>
              <a:ea typeface="Arial" charset="0"/>
              <a:cs typeface="Arial" charset="0"/>
            </a:endParaRPr>
          </a:p>
        </p:txBody>
      </p:sp>
    </p:spTree>
    <p:extLst>
      <p:ext uri="{BB962C8B-B14F-4D97-AF65-F5344CB8AC3E}">
        <p14:creationId xmlns:p14="http://schemas.microsoft.com/office/powerpoint/2010/main" val="37453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52302"/>
            <a:ext cx="7886700" cy="585692"/>
          </a:xfrm>
        </p:spPr>
        <p:txBody>
          <a:bodyPr>
            <a:normAutofit/>
          </a:bodyPr>
          <a:lstStyle/>
          <a:p>
            <a:r>
              <a:rPr lang="en-US" sz="3000" dirty="0">
                <a:solidFill>
                  <a:schemeClr val="tx1">
                    <a:lumMod val="75000"/>
                    <a:lumOff val="25000"/>
                  </a:schemeClr>
                </a:solidFill>
              </a:rPr>
              <a:t>Compliance and Audits</a:t>
            </a:r>
          </a:p>
        </p:txBody>
      </p:sp>
      <p:sp>
        <p:nvSpPr>
          <p:cNvPr id="3" name="Content Placeholder 2"/>
          <p:cNvSpPr>
            <a:spLocks noGrp="1"/>
          </p:cNvSpPr>
          <p:nvPr>
            <p:ph idx="1"/>
          </p:nvPr>
        </p:nvSpPr>
        <p:spPr>
          <a:xfrm>
            <a:off x="3236976" y="2806833"/>
            <a:ext cx="5333238" cy="2343245"/>
          </a:xfrm>
        </p:spPr>
        <p:txBody>
          <a:bodyPr>
            <a:normAutofit/>
          </a:bodyPr>
          <a:lstStyle/>
          <a:p>
            <a:pPr marL="0" indent="0">
              <a:buNone/>
            </a:pPr>
            <a:endParaRPr lang="en-US" altLang="en-US" sz="1350" dirty="0">
              <a:solidFill>
                <a:schemeClr val="tx1">
                  <a:lumMod val="75000"/>
                  <a:lumOff val="25000"/>
                </a:schemeClr>
              </a:solidFill>
            </a:endParaRPr>
          </a:p>
          <a:p>
            <a:pPr marL="0" indent="0">
              <a:buNone/>
            </a:pPr>
            <a:endParaRPr lang="en-US" altLang="en-US" sz="1350" dirty="0">
              <a:solidFill>
                <a:schemeClr val="tx1">
                  <a:lumMod val="75000"/>
                  <a:lumOff val="25000"/>
                </a:schemeClr>
              </a:solidFill>
            </a:endParaRPr>
          </a:p>
          <a:p>
            <a:pPr marL="0" indent="0">
              <a:buNone/>
            </a:pPr>
            <a:r>
              <a:rPr lang="en-US" altLang="en-US" sz="1350" dirty="0">
                <a:solidFill>
                  <a:schemeClr val="tx1">
                    <a:lumMod val="75000"/>
                    <a:lumOff val="25000"/>
                  </a:schemeClr>
                </a:solidFill>
              </a:rPr>
              <a:t>Keep track of hours worked on each job – Maintain accurate records to whom the fringe was paid and the benefits that were received</a:t>
            </a:r>
          </a:p>
          <a:p>
            <a:pPr marL="0" indent="0">
              <a:buNone/>
            </a:pPr>
            <a:endParaRPr lang="en-US" altLang="en-US" sz="1350" dirty="0">
              <a:solidFill>
                <a:schemeClr val="tx1">
                  <a:lumMod val="75000"/>
                  <a:lumOff val="25000"/>
                </a:schemeClr>
              </a:solidFill>
            </a:endParaRPr>
          </a:p>
          <a:p>
            <a:pPr marL="0" indent="0">
              <a:buNone/>
            </a:pPr>
            <a:r>
              <a:rPr lang="en-US" altLang="en-US" sz="1350" dirty="0">
                <a:solidFill>
                  <a:schemeClr val="tx1">
                    <a:lumMod val="75000"/>
                    <a:lumOff val="25000"/>
                  </a:schemeClr>
                </a:solidFill>
              </a:rPr>
              <a:t>When using Fringe money to pay for benefits – it must be made payable to a third party and it must be irrevocable</a:t>
            </a:r>
          </a:p>
          <a:p>
            <a:pPr marL="0" indent="0">
              <a:buNone/>
            </a:pPr>
            <a:endParaRPr lang="en-US" altLang="en-US" sz="1350" dirty="0">
              <a:solidFill>
                <a:schemeClr val="tx1">
                  <a:lumMod val="75000"/>
                  <a:lumOff val="25000"/>
                </a:schemeClr>
              </a:solidFill>
            </a:endParaRPr>
          </a:p>
          <a:p>
            <a:pPr marL="0" indent="0">
              <a:buNone/>
            </a:pPr>
            <a:endParaRPr lang="en-US" altLang="en-US" sz="1350" dirty="0">
              <a:solidFill>
                <a:schemeClr val="tx1">
                  <a:lumMod val="75000"/>
                  <a:lumOff val="25000"/>
                </a:schemeClr>
              </a:solidFill>
            </a:endParaRPr>
          </a:p>
          <a:p>
            <a:pPr marL="0" indent="0">
              <a:buNone/>
            </a:pPr>
            <a:endParaRPr lang="en-US" altLang="en-US" sz="1350" dirty="0">
              <a:solidFill>
                <a:schemeClr val="tx1">
                  <a:lumMod val="75000"/>
                  <a:lumOff val="25000"/>
                </a:schemeClr>
              </a:solidFill>
            </a:endParaRPr>
          </a:p>
          <a:p>
            <a:pPr marL="0" indent="0">
              <a:buNone/>
            </a:pPr>
            <a:endParaRPr lang="en-US" sz="1350" dirty="0">
              <a:solidFill>
                <a:schemeClr val="tx1">
                  <a:lumMod val="75000"/>
                  <a:lumOff val="25000"/>
                </a:schemeClr>
              </a:solidFill>
            </a:endParaRPr>
          </a:p>
        </p:txBody>
      </p:sp>
      <p:sp>
        <p:nvSpPr>
          <p:cNvPr id="7" name="TextBox 6"/>
          <p:cNvSpPr txBox="1"/>
          <p:nvPr/>
        </p:nvSpPr>
        <p:spPr>
          <a:xfrm>
            <a:off x="6949440" y="1148965"/>
            <a:ext cx="1682495" cy="323165"/>
          </a:xfrm>
          <a:prstGeom prst="rect">
            <a:avLst/>
          </a:prstGeom>
          <a:noFill/>
        </p:spPr>
        <p:txBody>
          <a:bodyPr wrap="square" rtlCol="0">
            <a:spAutoFit/>
          </a:bodyPr>
          <a:lstStyle/>
          <a:p>
            <a:pPr algn="r" defTabSz="685800"/>
            <a:r>
              <a:rPr lang="en-US" sz="750" b="1">
                <a:solidFill>
                  <a:srgbClr val="FF6D2E"/>
                </a:solidFill>
                <a:latin typeface="Arial" charset="0"/>
                <a:ea typeface="Arial" charset="0"/>
                <a:cs typeface="Arial" charset="0"/>
              </a:rPr>
              <a:t>HOW TO BE MORE COMPETITIVE</a:t>
            </a:r>
            <a:endParaRPr lang="en-US" sz="750" dirty="0">
              <a:solidFill>
                <a:srgbClr val="FF6D2E"/>
              </a:solidFill>
              <a:latin typeface="Calibri" panose="020F0502020204030204"/>
            </a:endParaRPr>
          </a:p>
        </p:txBody>
      </p:sp>
      <p:cxnSp>
        <p:nvCxnSpPr>
          <p:cNvPr id="10" name="Straight Connector 9"/>
          <p:cNvCxnSpPr/>
          <p:nvPr/>
        </p:nvCxnSpPr>
        <p:spPr>
          <a:xfrm flipV="1">
            <a:off x="685800" y="1241298"/>
            <a:ext cx="6163056" cy="9144"/>
          </a:xfrm>
          <a:prstGeom prst="line">
            <a:avLst/>
          </a:prstGeom>
          <a:ln>
            <a:solidFill>
              <a:srgbClr val="FF6D2E"/>
            </a:solidFill>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628432" y="4273710"/>
            <a:ext cx="1538478" cy="507831"/>
          </a:xfrm>
          <a:prstGeom prst="rect">
            <a:avLst/>
          </a:prstGeom>
          <a:noFill/>
        </p:spPr>
        <p:txBody>
          <a:bodyPr wrap="square" rtlCol="0">
            <a:spAutoFit/>
          </a:bodyPr>
          <a:lstStyle/>
          <a:p>
            <a:pPr defTabSz="685800"/>
            <a:r>
              <a:rPr lang="en-US" altLang="en-US" sz="1350" b="1" dirty="0">
                <a:solidFill>
                  <a:srgbClr val="FF6D2E"/>
                </a:solidFill>
                <a:latin typeface="Calibri" panose="020F0502020204030204"/>
              </a:rPr>
              <a:t>Fringe Money</a:t>
            </a:r>
          </a:p>
          <a:p>
            <a:pPr defTabSz="685800"/>
            <a:endParaRPr lang="en-US" sz="1350" dirty="0">
              <a:solidFill>
                <a:prstClr val="black"/>
              </a:solidFill>
              <a:latin typeface="Calibri" panose="020F0502020204030204"/>
            </a:endParaRPr>
          </a:p>
        </p:txBody>
      </p:sp>
      <p:sp>
        <p:nvSpPr>
          <p:cNvPr id="12" name="TextBox 11"/>
          <p:cNvSpPr txBox="1"/>
          <p:nvPr/>
        </p:nvSpPr>
        <p:spPr>
          <a:xfrm>
            <a:off x="620457" y="3353605"/>
            <a:ext cx="1538478" cy="507831"/>
          </a:xfrm>
          <a:prstGeom prst="rect">
            <a:avLst/>
          </a:prstGeom>
          <a:noFill/>
        </p:spPr>
        <p:txBody>
          <a:bodyPr wrap="square" rtlCol="0">
            <a:spAutoFit/>
          </a:bodyPr>
          <a:lstStyle/>
          <a:p>
            <a:pPr defTabSz="685800"/>
            <a:r>
              <a:rPr lang="en-US" altLang="en-US" sz="1350" b="1" dirty="0">
                <a:solidFill>
                  <a:srgbClr val="FF6D2E"/>
                </a:solidFill>
                <a:latin typeface="Calibri" panose="020F0502020204030204"/>
              </a:rPr>
              <a:t>Hours Worked</a:t>
            </a:r>
          </a:p>
          <a:p>
            <a:pPr defTabSz="685800"/>
            <a:endParaRPr lang="en-US" sz="1350" dirty="0">
              <a:solidFill>
                <a:prstClr val="black"/>
              </a:solidFill>
              <a:latin typeface="Calibri" panose="020F0502020204030204"/>
            </a:endParaRPr>
          </a:p>
        </p:txBody>
      </p:sp>
      <p:sp>
        <p:nvSpPr>
          <p:cNvPr id="13" name="TextBox 12"/>
          <p:cNvSpPr txBox="1"/>
          <p:nvPr/>
        </p:nvSpPr>
        <p:spPr>
          <a:xfrm>
            <a:off x="628650" y="2237994"/>
            <a:ext cx="7765542" cy="830997"/>
          </a:xfrm>
          <a:prstGeom prst="rect">
            <a:avLst/>
          </a:prstGeom>
          <a:noFill/>
        </p:spPr>
        <p:txBody>
          <a:bodyPr wrap="square" rtlCol="0">
            <a:spAutoFit/>
          </a:bodyPr>
          <a:lstStyle/>
          <a:p>
            <a:pPr defTabSz="685800"/>
            <a:r>
              <a:rPr lang="en-US" altLang="en-US" sz="1725" b="1" dirty="0">
                <a:solidFill>
                  <a:prstClr val="black">
                    <a:lumMod val="75000"/>
                    <a:lumOff val="25000"/>
                  </a:prstClr>
                </a:solidFill>
                <a:latin typeface="Arial" charset="0"/>
                <a:ea typeface="Arial" charset="0"/>
                <a:cs typeface="Arial" charset="0"/>
              </a:rPr>
              <a:t>The Contracting Officer or DOL can audit you to verify that employees were paid what they were owed:</a:t>
            </a:r>
          </a:p>
          <a:p>
            <a:pPr defTabSz="685800"/>
            <a:endParaRPr lang="en-US" sz="1350"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395892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68325" y="1945327"/>
            <a:ext cx="8341111" cy="656063"/>
          </a:xfrm>
        </p:spPr>
        <p:txBody>
          <a:bodyPr/>
          <a:lstStyle/>
          <a:p>
            <a:r>
              <a:rPr lang="en-US" dirty="0"/>
              <a:t>Compliance</a:t>
            </a:r>
          </a:p>
        </p:txBody>
      </p:sp>
      <p:sp>
        <p:nvSpPr>
          <p:cNvPr id="5" name="Text Placeholder 2"/>
          <p:cNvSpPr>
            <a:spLocks noGrp="1"/>
          </p:cNvSpPr>
          <p:nvPr>
            <p:ph type="body" sz="quarter" idx="10"/>
          </p:nvPr>
        </p:nvSpPr>
        <p:spPr>
          <a:xfrm>
            <a:off x="568325" y="2600965"/>
            <a:ext cx="3082018" cy="3735387"/>
          </a:xfrm>
        </p:spPr>
        <p:txBody>
          <a:bodyPr/>
          <a:lstStyle/>
          <a:p>
            <a:pPr>
              <a:lnSpc>
                <a:spcPct val="120000"/>
              </a:lnSpc>
              <a:spcBef>
                <a:spcPct val="0"/>
              </a:spcBef>
            </a:pPr>
            <a:r>
              <a:rPr lang="en-US" altLang="en-US" dirty="0">
                <a:solidFill>
                  <a:srgbClr val="000000"/>
                </a:solidFill>
              </a:rPr>
              <a:t>Under contracts where the fringe amount must be allocated individually, compliance is achieved when the employer spends the exact amount of the fringe obligation </a:t>
            </a:r>
            <a:r>
              <a:rPr lang="en-US" altLang="en-US" i="1" dirty="0">
                <a:solidFill>
                  <a:srgbClr val="000000"/>
                </a:solidFill>
              </a:rPr>
              <a:t>(fringe rate times hours paid) </a:t>
            </a:r>
            <a:r>
              <a:rPr lang="en-US" altLang="en-US" dirty="0">
                <a:solidFill>
                  <a:srgbClr val="000000"/>
                </a:solidFill>
              </a:rPr>
              <a:t>to provide bona fide fringe benefits.</a:t>
            </a:r>
          </a:p>
        </p:txBody>
      </p:sp>
      <p:sp>
        <p:nvSpPr>
          <p:cNvPr id="7" name="Title 1"/>
          <p:cNvSpPr txBox="1">
            <a:spLocks/>
          </p:cNvSpPr>
          <p:nvPr/>
        </p:nvSpPr>
        <p:spPr>
          <a:xfrm>
            <a:off x="3594553" y="2010641"/>
            <a:ext cx="5549447" cy="485815"/>
          </a:xfrm>
          <a:prstGeom prst="rect">
            <a:avLst/>
          </a:prstGeom>
        </p:spPr>
        <p:txBody>
          <a:bodyPr tIns="0" bIns="0"/>
          <a:lstStyle>
            <a:lvl1pPr algn="l" defTabSz="914400" rtl="0" eaLnBrk="1" latinLnBrk="0" hangingPunct="1">
              <a:lnSpc>
                <a:spcPct val="90000"/>
              </a:lnSpc>
              <a:spcBef>
                <a:spcPct val="0"/>
              </a:spcBef>
              <a:buNone/>
              <a:defRPr sz="2600" b="1" kern="1200">
                <a:solidFill>
                  <a:srgbClr val="F46C37"/>
                </a:solidFill>
                <a:latin typeface="Arial" charset="0"/>
                <a:ea typeface="Arial" charset="0"/>
                <a:cs typeface="Arial" charset="0"/>
              </a:defRPr>
            </a:lvl1pPr>
          </a:lstStyle>
          <a:p>
            <a:pPr algn="ctr"/>
            <a:r>
              <a:rPr lang="en-US" sz="2000" dirty="0"/>
              <a:t>The Winning Solution–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163" y="2410603"/>
            <a:ext cx="4785360" cy="3761232"/>
          </a:xfrm>
          <a:prstGeom prst="rect">
            <a:avLst/>
          </a:prstGeom>
        </p:spPr>
      </p:pic>
    </p:spTree>
    <p:extLst>
      <p:ext uri="{BB962C8B-B14F-4D97-AF65-F5344CB8AC3E}">
        <p14:creationId xmlns:p14="http://schemas.microsoft.com/office/powerpoint/2010/main" val="186599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50"/>
            <a:ext cx="9144000" cy="1702050"/>
          </a:xfrm>
          <a:prstGeom prst="rect">
            <a:avLst/>
          </a:prstGeom>
          <a:solidFill>
            <a:srgbClr val="FF6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7974" t="25973" r="13212" b="26235"/>
          <a:stretch/>
        </p:blipFill>
        <p:spPr>
          <a:xfrm>
            <a:off x="624650" y="5281404"/>
            <a:ext cx="1033843" cy="512867"/>
          </a:xfrm>
          <a:prstGeom prst="rect">
            <a:avLst/>
          </a:prstGeom>
        </p:spPr>
      </p:pic>
      <p:pic>
        <p:nvPicPr>
          <p:cNvPr id="10" name="Picture 9"/>
          <p:cNvPicPr>
            <a:picLocks noChangeAspect="1"/>
          </p:cNvPicPr>
          <p:nvPr/>
        </p:nvPicPr>
        <p:blipFill>
          <a:blip r:embed="rId3"/>
          <a:stretch>
            <a:fillRect/>
          </a:stretch>
        </p:blipFill>
        <p:spPr>
          <a:xfrm>
            <a:off x="2127552" y="2671421"/>
            <a:ext cx="6332769" cy="3234971"/>
          </a:xfrm>
          <a:prstGeom prst="rect">
            <a:avLst/>
          </a:prstGeom>
        </p:spPr>
      </p:pic>
      <p:sp>
        <p:nvSpPr>
          <p:cNvPr id="11" name="Title 1"/>
          <p:cNvSpPr txBox="1">
            <a:spLocks/>
          </p:cNvSpPr>
          <p:nvPr/>
        </p:nvSpPr>
        <p:spPr>
          <a:xfrm>
            <a:off x="321678" y="1032375"/>
            <a:ext cx="6722681" cy="135180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Black" charset="0"/>
                <a:ea typeface="Arial Black" charset="0"/>
                <a:cs typeface="Arial Black" charset="0"/>
              </a:defRPr>
            </a:lvl1pPr>
          </a:lstStyle>
          <a:p>
            <a:r>
              <a:rPr lang="en-US" sz="3000" dirty="0">
                <a:solidFill>
                  <a:schemeClr val="tx1">
                    <a:lumMod val="75000"/>
                    <a:lumOff val="25000"/>
                  </a:schemeClr>
                </a:solidFill>
              </a:rPr>
              <a:t>Flexibility</a:t>
            </a:r>
          </a:p>
        </p:txBody>
      </p:sp>
      <p:sp>
        <p:nvSpPr>
          <p:cNvPr id="12" name="TextBox 11"/>
          <p:cNvSpPr txBox="1"/>
          <p:nvPr/>
        </p:nvSpPr>
        <p:spPr>
          <a:xfrm>
            <a:off x="321678" y="2016844"/>
            <a:ext cx="8660811" cy="565539"/>
          </a:xfrm>
          <a:prstGeom prst="rect">
            <a:avLst/>
          </a:prstGeom>
          <a:noFill/>
        </p:spPr>
        <p:txBody>
          <a:bodyPr wrap="square" rtlCol="0">
            <a:spAutoFit/>
          </a:bodyPr>
          <a:lstStyle/>
          <a:p>
            <a:r>
              <a:rPr lang="en-US" altLang="en-US" sz="1725" b="1" dirty="0">
                <a:solidFill>
                  <a:schemeClr val="bg1"/>
                </a:solidFill>
                <a:latin typeface="Arial" charset="0"/>
                <a:ea typeface="Arial" charset="0"/>
                <a:cs typeface="Arial" charset="0"/>
              </a:rPr>
              <a:t>Is an hourly priced plan better than a traditional medical plan?</a:t>
            </a:r>
          </a:p>
          <a:p>
            <a:endParaRPr lang="en-US" sz="1350" b="1" dirty="0">
              <a:latin typeface="Arial" charset="0"/>
              <a:ea typeface="Arial" charset="0"/>
              <a:cs typeface="Arial" charset="0"/>
            </a:endParaRPr>
          </a:p>
        </p:txBody>
      </p:sp>
      <p:pic>
        <p:nvPicPr>
          <p:cNvPr id="5" name="Picture 4"/>
          <p:cNvPicPr>
            <a:picLocks noChangeAspect="1"/>
          </p:cNvPicPr>
          <p:nvPr/>
        </p:nvPicPr>
        <p:blipFill>
          <a:blip r:embed="rId4"/>
          <a:stretch>
            <a:fillRect/>
          </a:stretch>
        </p:blipFill>
        <p:spPr>
          <a:xfrm>
            <a:off x="3314276" y="5780651"/>
            <a:ext cx="1074513" cy="125741"/>
          </a:xfrm>
          <a:prstGeom prst="rect">
            <a:avLst/>
          </a:prstGeom>
        </p:spPr>
      </p:pic>
      <p:pic>
        <p:nvPicPr>
          <p:cNvPr id="14" name="Picture 13"/>
          <p:cNvPicPr>
            <a:picLocks noChangeAspect="1"/>
          </p:cNvPicPr>
          <p:nvPr/>
        </p:nvPicPr>
        <p:blipFill>
          <a:blip r:embed="rId4"/>
          <a:stretch>
            <a:fillRect/>
          </a:stretch>
        </p:blipFill>
        <p:spPr>
          <a:xfrm>
            <a:off x="4034744" y="5780650"/>
            <a:ext cx="1074513" cy="125741"/>
          </a:xfrm>
          <a:prstGeom prst="rect">
            <a:avLst/>
          </a:prstGeom>
        </p:spPr>
      </p:pic>
      <p:sp>
        <p:nvSpPr>
          <p:cNvPr id="16" name="Content Placeholder 2"/>
          <p:cNvSpPr txBox="1">
            <a:spLocks/>
          </p:cNvSpPr>
          <p:nvPr/>
        </p:nvSpPr>
        <p:spPr>
          <a:xfrm>
            <a:off x="405304" y="3374168"/>
            <a:ext cx="1472533" cy="1231949"/>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500" b="1" dirty="0">
                <a:solidFill>
                  <a:srgbClr val="FF6D2E"/>
                </a:solidFill>
              </a:rPr>
              <a:t>Understand the Difference</a:t>
            </a:r>
          </a:p>
          <a:p>
            <a:pPr marL="0" indent="0">
              <a:buNone/>
            </a:pPr>
            <a:endParaRPr lang="en-US" altLang="en-US" sz="1500" b="1" dirty="0">
              <a:solidFill>
                <a:srgbClr val="FF6D2E"/>
              </a:solidFill>
            </a:endParaRPr>
          </a:p>
          <a:p>
            <a:pPr marL="0" indent="0">
              <a:buNone/>
            </a:pPr>
            <a:r>
              <a:rPr lang="en-US" altLang="en-US" sz="1500" b="1" dirty="0">
                <a:solidFill>
                  <a:srgbClr val="FF6D2E"/>
                </a:solidFill>
              </a:rPr>
              <a:t>Recommend the Best</a:t>
            </a:r>
          </a:p>
        </p:txBody>
      </p:sp>
    </p:spTree>
    <p:extLst>
      <p:ext uri="{BB962C8B-B14F-4D97-AF65-F5344CB8AC3E}">
        <p14:creationId xmlns:p14="http://schemas.microsoft.com/office/powerpoint/2010/main" val="20419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12377" y="2330823"/>
            <a:ext cx="8494244" cy="438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1800" b="1" dirty="0">
                <a:solidFill>
                  <a:schemeClr val="bg1"/>
                </a:solidFill>
              </a:rPr>
              <a:t>Contact Info:</a:t>
            </a:r>
          </a:p>
          <a:p>
            <a:pPr>
              <a:spcBef>
                <a:spcPct val="0"/>
              </a:spcBef>
              <a:buFontTx/>
              <a:buNone/>
            </a:pPr>
            <a:endParaRPr lang="en-US" altLang="en-US" sz="1500" b="1" dirty="0">
              <a:solidFill>
                <a:schemeClr val="bg1"/>
              </a:solidFill>
            </a:endParaRPr>
          </a:p>
          <a:p>
            <a:pPr>
              <a:spcBef>
                <a:spcPct val="0"/>
              </a:spcBef>
              <a:buFontTx/>
              <a:buNone/>
            </a:pPr>
            <a:r>
              <a:rPr lang="en-US" altLang="en-US" sz="1800" b="1" dirty="0">
                <a:solidFill>
                  <a:schemeClr val="bg1"/>
                </a:solidFill>
              </a:rPr>
              <a:t>Brent Adams</a:t>
            </a:r>
          </a:p>
          <a:p>
            <a:pPr>
              <a:spcBef>
                <a:spcPct val="0"/>
              </a:spcBef>
              <a:buFontTx/>
              <a:buNone/>
            </a:pPr>
            <a:r>
              <a:rPr lang="en-US" altLang="en-US" sz="1500" dirty="0">
                <a:solidFill>
                  <a:schemeClr val="bg1"/>
                </a:solidFill>
              </a:rPr>
              <a:t>Regional Sales Manager</a:t>
            </a:r>
          </a:p>
          <a:p>
            <a:pPr>
              <a:spcBef>
                <a:spcPct val="0"/>
              </a:spcBef>
              <a:buFontTx/>
              <a:buNone/>
            </a:pPr>
            <a:r>
              <a:rPr lang="en-US" altLang="en-US" sz="1500" dirty="0">
                <a:solidFill>
                  <a:schemeClr val="bg1"/>
                </a:solidFill>
              </a:rPr>
              <a:t>Mountain / West Region</a:t>
            </a:r>
          </a:p>
          <a:p>
            <a:pPr>
              <a:spcBef>
                <a:spcPct val="0"/>
              </a:spcBef>
              <a:buFontTx/>
              <a:buNone/>
            </a:pPr>
            <a:r>
              <a:rPr lang="en-US" altLang="en-US" sz="1500" dirty="0">
                <a:solidFill>
                  <a:schemeClr val="bg1"/>
                </a:solidFill>
              </a:rPr>
              <a:t>512-680-9380 direct / cell</a:t>
            </a:r>
          </a:p>
          <a:p>
            <a:pPr>
              <a:spcBef>
                <a:spcPct val="0"/>
              </a:spcBef>
              <a:buFontTx/>
              <a:buNone/>
            </a:pPr>
            <a:r>
              <a:rPr lang="en-US" altLang="en-US" sz="1500" b="1" dirty="0">
                <a:solidFill>
                  <a:schemeClr val="bg1"/>
                </a:solidFill>
              </a:rPr>
              <a:t> </a:t>
            </a:r>
            <a:r>
              <a:rPr lang="en-US" altLang="en-US" sz="1500" b="1" dirty="0">
                <a:solidFill>
                  <a:schemeClr val="bg1"/>
                </a:solidFill>
                <a:hlinkClick r:id="rId2"/>
              </a:rPr>
              <a:t>badams@boongroup.com</a:t>
            </a:r>
            <a:endParaRPr lang="en-US" altLang="en-US" sz="2000" b="1" dirty="0">
              <a:solidFill>
                <a:schemeClr val="bg1"/>
              </a:solidFill>
            </a:endParaRPr>
          </a:p>
          <a:p>
            <a:pPr>
              <a:lnSpc>
                <a:spcPct val="130000"/>
              </a:lnSpc>
              <a:spcBef>
                <a:spcPct val="0"/>
              </a:spcBef>
              <a:buFontTx/>
              <a:buNone/>
            </a:pPr>
            <a:endParaRPr lang="en-US" altLang="en-US" sz="1200" b="1" dirty="0">
              <a:solidFill>
                <a:schemeClr val="bg1"/>
              </a:solidFill>
            </a:endParaRPr>
          </a:p>
          <a:p>
            <a:pPr>
              <a:lnSpc>
                <a:spcPct val="130000"/>
              </a:lnSpc>
              <a:spcBef>
                <a:spcPct val="0"/>
              </a:spcBef>
              <a:buFontTx/>
              <a:buNone/>
            </a:pPr>
            <a:r>
              <a:rPr lang="en-US" altLang="en-US" sz="1800" b="1" dirty="0">
                <a:solidFill>
                  <a:schemeClr val="bg1"/>
                </a:solidFill>
              </a:rPr>
              <a:t>Connect with us on: </a:t>
            </a:r>
            <a:endParaRPr lang="en-US" altLang="en-US" sz="180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972" y="5543121"/>
            <a:ext cx="564842" cy="56484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640" y="5543121"/>
            <a:ext cx="564842" cy="56484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3306" y="5543121"/>
            <a:ext cx="564842" cy="56484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974" y="5543121"/>
            <a:ext cx="564842" cy="56484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5304" y="5543121"/>
            <a:ext cx="564842" cy="56484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1737" y="5480220"/>
            <a:ext cx="627743" cy="627743"/>
          </a:xfrm>
          <a:prstGeom prst="rect">
            <a:avLst/>
          </a:prstGeom>
        </p:spPr>
      </p:pic>
    </p:spTree>
    <p:extLst>
      <p:ext uri="{BB962C8B-B14F-4D97-AF65-F5344CB8AC3E}">
        <p14:creationId xmlns:p14="http://schemas.microsoft.com/office/powerpoint/2010/main" val="167690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46C37"/>
                </a:solidFill>
              </a:rPr>
              <a:t>Boon Snapshot</a:t>
            </a:r>
          </a:p>
        </p:txBody>
      </p:sp>
      <p:sp>
        <p:nvSpPr>
          <p:cNvPr id="3" name="Text Placeholder 2"/>
          <p:cNvSpPr>
            <a:spLocks noGrp="1"/>
          </p:cNvSpPr>
          <p:nvPr>
            <p:ph type="body" sz="quarter" idx="10"/>
          </p:nvPr>
        </p:nvSpPr>
        <p:spPr>
          <a:xfrm>
            <a:off x="568325" y="2600966"/>
            <a:ext cx="8129046" cy="2965822"/>
          </a:xfrm>
        </p:spPr>
        <p:txBody>
          <a:bodyPr/>
          <a:lstStyle/>
          <a:p>
            <a:pPr>
              <a:lnSpc>
                <a:spcPct val="100000"/>
              </a:lnSpc>
            </a:pPr>
            <a:r>
              <a:rPr lang="en-US" dirty="0"/>
              <a:t>The Boon Group® is a full-service employee benefits company specializing in the design, implementation and administration of cost-effective fringe benefit plans for federal, state and local government contractors. Since 1982, The Boon Group has developed a partnership philosophy that expands beyond the products and services we offer. We stand with the employers and employees who, just like all who work at The Boon Group, are faced with the daunting task of navigating the U.S. healthcare system. </a:t>
            </a:r>
          </a:p>
        </p:txBody>
      </p:sp>
    </p:spTree>
    <p:extLst>
      <p:ext uri="{BB962C8B-B14F-4D97-AF65-F5344CB8AC3E}">
        <p14:creationId xmlns:p14="http://schemas.microsoft.com/office/powerpoint/2010/main" val="104738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1747161"/>
            <a:ext cx="7886700" cy="743617"/>
          </a:xfrm>
        </p:spPr>
        <p:txBody>
          <a:bodyPr>
            <a:normAutofit/>
          </a:bodyPr>
          <a:lstStyle/>
          <a:p>
            <a:r>
              <a:rPr lang="en-US" sz="2100" dirty="0">
                <a:solidFill>
                  <a:schemeClr val="tx1">
                    <a:lumMod val="75000"/>
                    <a:lumOff val="25000"/>
                  </a:schemeClr>
                </a:solidFill>
              </a:rPr>
              <a:t>The McNamara-O’Hara Service Contract Act (SCA)</a:t>
            </a:r>
            <a:br>
              <a:rPr lang="en-US" sz="2100" dirty="0">
                <a:effectLst>
                  <a:outerShdw blurRad="38100" dist="38100" dir="2700000" algn="tl">
                    <a:srgbClr val="DDDDDD"/>
                  </a:outerShdw>
                </a:effectLst>
                <a:latin typeface="Arial" charset="0"/>
                <a:ea typeface="ＭＳ Ｐゴシック" charset="0"/>
              </a:rPr>
            </a:br>
            <a:r>
              <a:rPr lang="en-US" sz="1200" dirty="0">
                <a:solidFill>
                  <a:schemeClr val="tx1">
                    <a:lumMod val="50000"/>
                    <a:lumOff val="50000"/>
                  </a:schemeClr>
                </a:solidFill>
                <a:ea typeface="ＭＳ Ｐゴシック" charset="0"/>
              </a:rPr>
              <a:t>Now Officially Called “Service Contract Labor Standards”</a:t>
            </a:r>
            <a:endParaRPr lang="en-US" sz="2100" dirty="0">
              <a:solidFill>
                <a:schemeClr val="tx1">
                  <a:lumMod val="75000"/>
                  <a:lumOff val="25000"/>
                </a:schemeClr>
              </a:solidFill>
            </a:endParaRPr>
          </a:p>
        </p:txBody>
      </p:sp>
      <p:sp>
        <p:nvSpPr>
          <p:cNvPr id="3" name="Content Placeholder 2"/>
          <p:cNvSpPr>
            <a:spLocks noGrp="1"/>
          </p:cNvSpPr>
          <p:nvPr>
            <p:ph idx="1"/>
          </p:nvPr>
        </p:nvSpPr>
        <p:spPr>
          <a:xfrm>
            <a:off x="685800" y="3252019"/>
            <a:ext cx="1721358" cy="1231949"/>
          </a:xfrm>
        </p:spPr>
        <p:txBody>
          <a:bodyPr>
            <a:normAutofit/>
          </a:bodyPr>
          <a:lstStyle/>
          <a:p>
            <a:pPr marL="0" indent="0">
              <a:buNone/>
            </a:pPr>
            <a:r>
              <a:rPr lang="en-US" altLang="en-US" sz="2400" dirty="0">
                <a:solidFill>
                  <a:srgbClr val="FF6D2E"/>
                </a:solidFill>
              </a:rPr>
              <a:t>enacted in </a:t>
            </a:r>
            <a:br>
              <a:rPr lang="en-US" altLang="en-US" sz="1500" b="1" dirty="0">
                <a:solidFill>
                  <a:srgbClr val="FF6D2E"/>
                </a:solidFill>
              </a:rPr>
            </a:br>
            <a:r>
              <a:rPr lang="en-US" altLang="en-US" sz="4050" b="1" dirty="0">
                <a:solidFill>
                  <a:srgbClr val="FF6D2E"/>
                </a:solidFill>
              </a:rPr>
              <a:t>1965</a:t>
            </a:r>
          </a:p>
        </p:txBody>
      </p:sp>
      <p:sp>
        <p:nvSpPr>
          <p:cNvPr id="7" name="TextBox 6"/>
          <p:cNvSpPr txBox="1"/>
          <p:nvPr/>
        </p:nvSpPr>
        <p:spPr>
          <a:xfrm>
            <a:off x="3822192" y="2732435"/>
            <a:ext cx="4343400" cy="3093154"/>
          </a:xfrm>
          <a:prstGeom prst="rect">
            <a:avLst/>
          </a:prstGeom>
          <a:noFill/>
        </p:spPr>
        <p:txBody>
          <a:bodyPr wrap="square" rtlCol="0">
            <a:spAutoFit/>
          </a:bodyPr>
          <a:lstStyle/>
          <a:p>
            <a:r>
              <a:rPr lang="en-US" altLang="en-US" sz="1500" b="1" dirty="0">
                <a:solidFill>
                  <a:schemeClr val="tx1">
                    <a:lumMod val="75000"/>
                    <a:lumOff val="25000"/>
                  </a:schemeClr>
                </a:solidFill>
                <a:latin typeface="Arial" charset="0"/>
                <a:ea typeface="Arial" charset="0"/>
                <a:cs typeface="Arial" charset="0"/>
              </a:rPr>
              <a:t>In General, </a:t>
            </a:r>
            <a:r>
              <a:rPr lang="en-US" altLang="en-US" sz="1500" i="1" dirty="0">
                <a:solidFill>
                  <a:schemeClr val="tx1">
                    <a:lumMod val="75000"/>
                    <a:lumOff val="25000"/>
                  </a:schemeClr>
                </a:solidFill>
                <a:latin typeface="Arial" charset="0"/>
                <a:ea typeface="Arial" charset="0"/>
                <a:cs typeface="Arial" charset="0"/>
              </a:rPr>
              <a:t>service contractors have minimum hourly requirements for wages and benefits.</a:t>
            </a:r>
            <a:endParaRPr lang="en-US" altLang="en-US" sz="1500" dirty="0">
              <a:solidFill>
                <a:schemeClr val="tx1">
                  <a:lumMod val="75000"/>
                  <a:lumOff val="25000"/>
                </a:schemeClr>
              </a:solidFill>
              <a:latin typeface="Arial" charset="0"/>
              <a:ea typeface="Arial" charset="0"/>
              <a:cs typeface="Arial" charset="0"/>
            </a:endParaRPr>
          </a:p>
          <a:p>
            <a:endParaRPr lang="en-US" altLang="en-US" sz="1500" dirty="0">
              <a:solidFill>
                <a:schemeClr val="tx1">
                  <a:lumMod val="75000"/>
                  <a:lumOff val="25000"/>
                </a:schemeClr>
              </a:solidFill>
              <a:latin typeface="Arial" charset="0"/>
              <a:ea typeface="Arial" charset="0"/>
              <a:cs typeface="Arial" charset="0"/>
            </a:endParaRPr>
          </a:p>
          <a:p>
            <a:r>
              <a:rPr lang="en-US" altLang="en-US" sz="1500" dirty="0">
                <a:solidFill>
                  <a:schemeClr val="tx1">
                    <a:lumMod val="75000"/>
                    <a:lumOff val="25000"/>
                  </a:schemeClr>
                </a:solidFill>
                <a:latin typeface="Arial" charset="0"/>
                <a:ea typeface="Arial" charset="0"/>
                <a:cs typeface="Arial" charset="0"/>
              </a:rPr>
              <a:t>The hourly requirement for benefits is called a </a:t>
            </a:r>
            <a:r>
              <a:rPr lang="en-US" altLang="en-US" sz="1500" b="1" dirty="0">
                <a:solidFill>
                  <a:schemeClr val="tx1">
                    <a:lumMod val="75000"/>
                    <a:lumOff val="25000"/>
                  </a:schemeClr>
                </a:solidFill>
                <a:latin typeface="Arial" charset="0"/>
                <a:ea typeface="Arial" charset="0"/>
                <a:cs typeface="Arial" charset="0"/>
              </a:rPr>
              <a:t>fringe rate. </a:t>
            </a:r>
            <a:r>
              <a:rPr lang="en-US" altLang="en-US" sz="1500" dirty="0">
                <a:solidFill>
                  <a:schemeClr val="tx1">
                    <a:lumMod val="75000"/>
                    <a:lumOff val="25000"/>
                  </a:schemeClr>
                </a:solidFill>
                <a:latin typeface="Arial" charset="0"/>
                <a:ea typeface="Arial" charset="0"/>
                <a:cs typeface="Arial" charset="0"/>
              </a:rPr>
              <a:t>(However, sometimes these are called </a:t>
            </a:r>
            <a:r>
              <a:rPr lang="en-US" altLang="en-US" sz="1500" b="1" dirty="0">
                <a:solidFill>
                  <a:schemeClr val="tx1">
                    <a:lumMod val="75000"/>
                    <a:lumOff val="25000"/>
                  </a:schemeClr>
                </a:solidFill>
                <a:latin typeface="Arial" charset="0"/>
                <a:ea typeface="Arial" charset="0"/>
                <a:cs typeface="Arial" charset="0"/>
              </a:rPr>
              <a:t>prevailing wages or H&amp;W</a:t>
            </a:r>
            <a:r>
              <a:rPr lang="en-US" altLang="en-US" sz="1500" dirty="0">
                <a:solidFill>
                  <a:schemeClr val="tx1">
                    <a:lumMod val="75000"/>
                    <a:lumOff val="25000"/>
                  </a:schemeClr>
                </a:solidFill>
                <a:latin typeface="Arial" charset="0"/>
                <a:ea typeface="Arial" charset="0"/>
                <a:cs typeface="Arial" charset="0"/>
              </a:rPr>
              <a:t>)</a:t>
            </a:r>
          </a:p>
          <a:p>
            <a:endParaRPr lang="en-US" altLang="en-US" sz="1500" u="sng" dirty="0">
              <a:solidFill>
                <a:schemeClr val="tx1">
                  <a:lumMod val="75000"/>
                  <a:lumOff val="25000"/>
                </a:schemeClr>
              </a:solidFill>
              <a:latin typeface="Arial" charset="0"/>
              <a:ea typeface="Arial" charset="0"/>
              <a:cs typeface="Arial" charset="0"/>
            </a:endParaRPr>
          </a:p>
          <a:p>
            <a:r>
              <a:rPr lang="en-US" altLang="en-US" sz="1500" dirty="0">
                <a:solidFill>
                  <a:schemeClr val="tx1">
                    <a:lumMod val="75000"/>
                    <a:lumOff val="25000"/>
                  </a:schemeClr>
                </a:solidFill>
                <a:latin typeface="Arial" charset="0"/>
                <a:ea typeface="Arial" charset="0"/>
                <a:cs typeface="Arial" charset="0"/>
              </a:rPr>
              <a:t>Because </a:t>
            </a:r>
            <a:r>
              <a:rPr lang="en-US" altLang="en-US" sz="1500" b="1" dirty="0">
                <a:solidFill>
                  <a:schemeClr val="tx1">
                    <a:lumMod val="75000"/>
                    <a:lumOff val="25000"/>
                  </a:schemeClr>
                </a:solidFill>
                <a:latin typeface="Arial" charset="0"/>
                <a:ea typeface="Arial" charset="0"/>
                <a:cs typeface="Arial" charset="0"/>
              </a:rPr>
              <a:t>benefits are required to be tracked on an hourly basis,</a:t>
            </a:r>
            <a:r>
              <a:rPr lang="en-US" altLang="en-US" sz="1500" dirty="0">
                <a:solidFill>
                  <a:schemeClr val="tx1">
                    <a:lumMod val="75000"/>
                    <a:lumOff val="25000"/>
                  </a:schemeClr>
                </a:solidFill>
                <a:latin typeface="Arial" charset="0"/>
                <a:ea typeface="Arial" charset="0"/>
                <a:cs typeface="Arial" charset="0"/>
              </a:rPr>
              <a:t> complications can arise from trying to fit a traditionally priced monthly benefit plan into an hourly requirement on a government contract.</a:t>
            </a:r>
          </a:p>
          <a:p>
            <a:endParaRPr lang="en-US" sz="1500" dirty="0">
              <a:solidFill>
                <a:schemeClr val="tx1">
                  <a:lumMod val="75000"/>
                  <a:lumOff val="25000"/>
                </a:schemeClr>
              </a:solidFill>
            </a:endParaRPr>
          </a:p>
        </p:txBody>
      </p:sp>
      <p:sp>
        <p:nvSpPr>
          <p:cNvPr id="8" name="TextBox 7"/>
          <p:cNvSpPr txBox="1"/>
          <p:nvPr/>
        </p:nvSpPr>
        <p:spPr>
          <a:xfrm>
            <a:off x="3502151" y="2732435"/>
            <a:ext cx="442831" cy="300082"/>
          </a:xfrm>
          <a:prstGeom prst="rect">
            <a:avLst/>
          </a:prstGeom>
          <a:noFill/>
        </p:spPr>
        <p:txBody>
          <a:bodyPr wrap="square" rtlCol="0">
            <a:spAutoFit/>
          </a:bodyPr>
          <a:lstStyle/>
          <a:p>
            <a:r>
              <a:rPr lang="en-US" sz="1350" b="1" dirty="0">
                <a:solidFill>
                  <a:schemeClr val="tx1">
                    <a:lumMod val="75000"/>
                    <a:lumOff val="25000"/>
                  </a:schemeClr>
                </a:solidFill>
                <a:latin typeface="Arial" charset="0"/>
                <a:ea typeface="Arial" charset="0"/>
                <a:cs typeface="Arial" charset="0"/>
              </a:rPr>
              <a:t>1.</a:t>
            </a:r>
          </a:p>
        </p:txBody>
      </p:sp>
      <p:cxnSp>
        <p:nvCxnSpPr>
          <p:cNvPr id="12" name="Straight Connector 11"/>
          <p:cNvCxnSpPr/>
          <p:nvPr/>
        </p:nvCxnSpPr>
        <p:spPr>
          <a:xfrm>
            <a:off x="685800" y="1250442"/>
            <a:ext cx="6799708" cy="281"/>
          </a:xfrm>
          <a:prstGeom prst="line">
            <a:avLst/>
          </a:prstGeom>
          <a:ln>
            <a:solidFill>
              <a:srgbClr val="FF6D2E"/>
            </a:solidFill>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7543801" y="1126059"/>
            <a:ext cx="1377723" cy="323165"/>
          </a:xfrm>
          <a:prstGeom prst="rect">
            <a:avLst/>
          </a:prstGeom>
          <a:noFill/>
        </p:spPr>
        <p:txBody>
          <a:bodyPr wrap="square" rtlCol="0">
            <a:spAutoFit/>
          </a:bodyPr>
          <a:lstStyle/>
          <a:p>
            <a:pPr algn="r"/>
            <a:r>
              <a:rPr lang="en-US" altLang="en-US" sz="750" b="1" dirty="0">
                <a:solidFill>
                  <a:srgbClr val="FF6D2E"/>
                </a:solidFill>
                <a:latin typeface="Arial" charset="0"/>
                <a:ea typeface="Arial" charset="0"/>
                <a:cs typeface="Arial" charset="0"/>
              </a:rPr>
              <a:t>SERVICE CONTRACT ACT</a:t>
            </a:r>
            <a:endParaRPr lang="en-US" sz="750" dirty="0">
              <a:solidFill>
                <a:srgbClr val="FF6D2E"/>
              </a:solidFill>
            </a:endParaRPr>
          </a:p>
        </p:txBody>
      </p:sp>
      <p:sp>
        <p:nvSpPr>
          <p:cNvPr id="20" name="TextBox 19"/>
          <p:cNvSpPr txBox="1"/>
          <p:nvPr/>
        </p:nvSpPr>
        <p:spPr>
          <a:xfrm>
            <a:off x="3502152" y="3420354"/>
            <a:ext cx="442830" cy="300082"/>
          </a:xfrm>
          <a:prstGeom prst="rect">
            <a:avLst/>
          </a:prstGeom>
          <a:noFill/>
        </p:spPr>
        <p:txBody>
          <a:bodyPr wrap="square" rtlCol="0">
            <a:spAutoFit/>
          </a:bodyPr>
          <a:lstStyle/>
          <a:p>
            <a:r>
              <a:rPr lang="en-US" sz="1350" b="1" dirty="0">
                <a:solidFill>
                  <a:schemeClr val="tx1">
                    <a:lumMod val="75000"/>
                    <a:lumOff val="25000"/>
                  </a:schemeClr>
                </a:solidFill>
                <a:latin typeface="Arial" charset="0"/>
                <a:ea typeface="Arial" charset="0"/>
                <a:cs typeface="Arial" charset="0"/>
              </a:rPr>
              <a:t>2.</a:t>
            </a:r>
            <a:endParaRPr lang="en-US" sz="1350" b="1" dirty="0">
              <a:latin typeface="Arial" charset="0"/>
              <a:ea typeface="Arial" charset="0"/>
              <a:cs typeface="Arial" charset="0"/>
            </a:endParaRPr>
          </a:p>
        </p:txBody>
      </p:sp>
      <p:sp>
        <p:nvSpPr>
          <p:cNvPr id="21" name="TextBox 20"/>
          <p:cNvSpPr txBox="1"/>
          <p:nvPr/>
        </p:nvSpPr>
        <p:spPr>
          <a:xfrm>
            <a:off x="3502152" y="4345468"/>
            <a:ext cx="442830" cy="300082"/>
          </a:xfrm>
          <a:prstGeom prst="rect">
            <a:avLst/>
          </a:prstGeom>
          <a:noFill/>
        </p:spPr>
        <p:txBody>
          <a:bodyPr wrap="square" rtlCol="0">
            <a:spAutoFit/>
          </a:bodyPr>
          <a:lstStyle/>
          <a:p>
            <a:r>
              <a:rPr lang="en-US" sz="1350" b="1" dirty="0">
                <a:solidFill>
                  <a:schemeClr val="tx1">
                    <a:lumMod val="75000"/>
                    <a:lumOff val="25000"/>
                  </a:schemeClr>
                </a:solidFill>
                <a:latin typeface="Arial" charset="0"/>
                <a:ea typeface="Arial" charset="0"/>
                <a:cs typeface="Arial" charset="0"/>
              </a:rPr>
              <a:t>3.</a:t>
            </a:r>
            <a:endParaRPr lang="en-US" sz="1350" b="1" dirty="0">
              <a:latin typeface="Arial" charset="0"/>
              <a:ea typeface="Arial" charset="0"/>
              <a:cs typeface="Arial" charset="0"/>
            </a:endParaRPr>
          </a:p>
        </p:txBody>
      </p:sp>
    </p:spTree>
    <p:extLst>
      <p:ext uri="{BB962C8B-B14F-4D97-AF65-F5344CB8AC3E}">
        <p14:creationId xmlns:p14="http://schemas.microsoft.com/office/powerpoint/2010/main" val="134999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1747161"/>
            <a:ext cx="7886700" cy="743617"/>
          </a:xfrm>
        </p:spPr>
        <p:txBody>
          <a:bodyPr>
            <a:normAutofit/>
          </a:bodyPr>
          <a:lstStyle/>
          <a:p>
            <a:r>
              <a:rPr lang="en-US" sz="3000" dirty="0">
                <a:solidFill>
                  <a:schemeClr val="tx1">
                    <a:lumMod val="75000"/>
                    <a:lumOff val="25000"/>
                  </a:schemeClr>
                </a:solidFill>
              </a:rPr>
              <a:t>Davis Bacon Act</a:t>
            </a:r>
          </a:p>
        </p:txBody>
      </p:sp>
      <p:sp>
        <p:nvSpPr>
          <p:cNvPr id="3" name="Content Placeholder 2"/>
          <p:cNvSpPr>
            <a:spLocks noGrp="1"/>
          </p:cNvSpPr>
          <p:nvPr>
            <p:ph idx="1"/>
          </p:nvPr>
        </p:nvSpPr>
        <p:spPr>
          <a:xfrm>
            <a:off x="585216" y="2732435"/>
            <a:ext cx="1721358" cy="1231949"/>
          </a:xfrm>
        </p:spPr>
        <p:txBody>
          <a:bodyPr>
            <a:normAutofit/>
          </a:bodyPr>
          <a:lstStyle/>
          <a:p>
            <a:pPr marL="0" indent="0">
              <a:buNone/>
            </a:pPr>
            <a:r>
              <a:rPr lang="en-US" altLang="en-US" sz="2400" dirty="0">
                <a:solidFill>
                  <a:srgbClr val="FF6D2E"/>
                </a:solidFill>
              </a:rPr>
              <a:t>enacted in </a:t>
            </a:r>
            <a:br>
              <a:rPr lang="en-US" altLang="en-US" sz="1500" b="1" dirty="0">
                <a:solidFill>
                  <a:srgbClr val="FF6D2E"/>
                </a:solidFill>
              </a:rPr>
            </a:br>
            <a:r>
              <a:rPr lang="en-US" altLang="en-US" sz="5025" b="1" dirty="0">
                <a:solidFill>
                  <a:srgbClr val="FF6D2E"/>
                </a:solidFill>
              </a:rPr>
              <a:t>1931</a:t>
            </a:r>
          </a:p>
        </p:txBody>
      </p:sp>
      <p:sp>
        <p:nvSpPr>
          <p:cNvPr id="7" name="TextBox 6"/>
          <p:cNvSpPr txBox="1"/>
          <p:nvPr/>
        </p:nvSpPr>
        <p:spPr>
          <a:xfrm>
            <a:off x="3822192" y="2732436"/>
            <a:ext cx="4343400" cy="2169825"/>
          </a:xfrm>
          <a:prstGeom prst="rect">
            <a:avLst/>
          </a:prstGeom>
          <a:noFill/>
        </p:spPr>
        <p:txBody>
          <a:bodyPr wrap="square" rtlCol="0">
            <a:spAutoFit/>
          </a:bodyPr>
          <a:lstStyle/>
          <a:p>
            <a:pPr defTabSz="685800"/>
            <a:r>
              <a:rPr lang="en-US" altLang="en-US" sz="1500" b="1" dirty="0">
                <a:solidFill>
                  <a:prstClr val="black">
                    <a:lumMod val="75000"/>
                    <a:lumOff val="25000"/>
                  </a:prstClr>
                </a:solidFill>
                <a:latin typeface="Arial" charset="0"/>
                <a:ea typeface="Arial" charset="0"/>
                <a:cs typeface="Arial" charset="0"/>
              </a:rPr>
              <a:t>Protects communities and workers </a:t>
            </a:r>
            <a:r>
              <a:rPr lang="en-US" altLang="en-US" sz="1500" dirty="0">
                <a:solidFill>
                  <a:prstClr val="black">
                    <a:lumMod val="75000"/>
                    <a:lumOff val="25000"/>
                  </a:prstClr>
                </a:solidFill>
                <a:latin typeface="Arial" charset="0"/>
                <a:ea typeface="Arial" charset="0"/>
                <a:cs typeface="Arial" charset="0"/>
              </a:rPr>
              <a:t>from competition caused by non-local contractors</a:t>
            </a:r>
          </a:p>
          <a:p>
            <a:pPr defTabSz="685800"/>
            <a:endParaRPr lang="en-US" altLang="en-US" sz="1500" dirty="0">
              <a:solidFill>
                <a:prstClr val="black">
                  <a:lumMod val="75000"/>
                  <a:lumOff val="25000"/>
                </a:prstClr>
              </a:solidFill>
              <a:latin typeface="Arial" charset="0"/>
              <a:ea typeface="Arial" charset="0"/>
              <a:cs typeface="Arial" charset="0"/>
            </a:endParaRPr>
          </a:p>
          <a:p>
            <a:pPr defTabSz="685800"/>
            <a:r>
              <a:rPr lang="en-US" altLang="en-US" sz="1500" b="1" dirty="0">
                <a:solidFill>
                  <a:prstClr val="black">
                    <a:lumMod val="75000"/>
                    <a:lumOff val="25000"/>
                  </a:prstClr>
                </a:solidFill>
                <a:latin typeface="Arial" charset="0"/>
                <a:ea typeface="Arial" charset="0"/>
                <a:cs typeface="Arial" charset="0"/>
              </a:rPr>
              <a:t>Requires payment of:</a:t>
            </a:r>
            <a:r>
              <a:rPr lang="en-US" altLang="en-US" sz="1500" dirty="0">
                <a:solidFill>
                  <a:prstClr val="black">
                    <a:lumMod val="75000"/>
                    <a:lumOff val="25000"/>
                  </a:prstClr>
                </a:solidFill>
                <a:latin typeface="Arial" charset="0"/>
                <a:ea typeface="Arial" charset="0"/>
                <a:cs typeface="Arial" charset="0"/>
              </a:rPr>
              <a:t> </a:t>
            </a:r>
          </a:p>
          <a:p>
            <a:pPr defTabSz="685800"/>
            <a:r>
              <a:rPr lang="en-US" altLang="en-US" sz="1500" dirty="0">
                <a:solidFill>
                  <a:prstClr val="black">
                    <a:lumMod val="75000"/>
                    <a:lumOff val="25000"/>
                  </a:prstClr>
                </a:solidFill>
                <a:latin typeface="Arial" charset="0"/>
                <a:ea typeface="Arial" charset="0"/>
                <a:cs typeface="Arial" charset="0"/>
              </a:rPr>
              <a:t>a) Locally Prevailing Wages</a:t>
            </a:r>
          </a:p>
          <a:p>
            <a:pPr defTabSz="685800"/>
            <a:r>
              <a:rPr lang="en-US" altLang="en-US" sz="1500" dirty="0">
                <a:solidFill>
                  <a:prstClr val="black">
                    <a:lumMod val="75000"/>
                    <a:lumOff val="25000"/>
                  </a:prstClr>
                </a:solidFill>
                <a:latin typeface="Arial" charset="0"/>
                <a:ea typeface="Arial" charset="0"/>
                <a:cs typeface="Arial" charset="0"/>
              </a:rPr>
              <a:t>b) Fringe Benefits</a:t>
            </a:r>
          </a:p>
          <a:p>
            <a:pPr defTabSz="685800"/>
            <a:endParaRPr lang="en-US" altLang="en-US" sz="1500" u="sng" dirty="0">
              <a:solidFill>
                <a:prstClr val="black">
                  <a:lumMod val="75000"/>
                  <a:lumOff val="25000"/>
                </a:prstClr>
              </a:solidFill>
              <a:latin typeface="Arial" charset="0"/>
              <a:ea typeface="Arial" charset="0"/>
              <a:cs typeface="Arial" charset="0"/>
            </a:endParaRPr>
          </a:p>
          <a:p>
            <a:pPr defTabSz="685800"/>
            <a:r>
              <a:rPr lang="en-US" altLang="en-US" sz="1500" b="1" dirty="0">
                <a:solidFill>
                  <a:prstClr val="black">
                    <a:lumMod val="75000"/>
                    <a:lumOff val="25000"/>
                  </a:prstClr>
                </a:solidFill>
                <a:latin typeface="Arial" charset="0"/>
                <a:ea typeface="Arial" charset="0"/>
                <a:cs typeface="Arial" charset="0"/>
              </a:rPr>
              <a:t>Requires weekly pay </a:t>
            </a:r>
            <a:r>
              <a:rPr lang="en-US" altLang="en-US" sz="1500" dirty="0">
                <a:solidFill>
                  <a:prstClr val="black">
                    <a:lumMod val="75000"/>
                    <a:lumOff val="25000"/>
                  </a:prstClr>
                </a:solidFill>
                <a:latin typeface="Arial" charset="0"/>
                <a:ea typeface="Arial" charset="0"/>
                <a:cs typeface="Arial" charset="0"/>
              </a:rPr>
              <a:t>and certified payrolls</a:t>
            </a:r>
          </a:p>
          <a:p>
            <a:pPr defTabSz="685800"/>
            <a:endParaRPr lang="en-US" sz="1500" dirty="0">
              <a:solidFill>
                <a:prstClr val="black">
                  <a:lumMod val="75000"/>
                  <a:lumOff val="25000"/>
                </a:prstClr>
              </a:solidFill>
              <a:latin typeface="Calibri" panose="020F0502020204030204"/>
            </a:endParaRPr>
          </a:p>
        </p:txBody>
      </p:sp>
      <p:sp>
        <p:nvSpPr>
          <p:cNvPr id="8" name="TextBox 7"/>
          <p:cNvSpPr txBox="1"/>
          <p:nvPr/>
        </p:nvSpPr>
        <p:spPr>
          <a:xfrm>
            <a:off x="3502152" y="2732435"/>
            <a:ext cx="399288" cy="300082"/>
          </a:xfrm>
          <a:prstGeom prst="rect">
            <a:avLst/>
          </a:prstGeom>
          <a:noFill/>
        </p:spPr>
        <p:txBody>
          <a:bodyPr wrap="square" rtlCol="0">
            <a:spAutoFit/>
          </a:bodyPr>
          <a:lstStyle/>
          <a:p>
            <a:pPr defTabSz="685800"/>
            <a:r>
              <a:rPr lang="en-US" sz="1350" b="1" dirty="0">
                <a:solidFill>
                  <a:prstClr val="black">
                    <a:lumMod val="75000"/>
                    <a:lumOff val="25000"/>
                  </a:prstClr>
                </a:solidFill>
                <a:latin typeface="Arial" charset="0"/>
                <a:ea typeface="Arial" charset="0"/>
                <a:cs typeface="Arial" charset="0"/>
              </a:rPr>
              <a:t>1.</a:t>
            </a:r>
          </a:p>
        </p:txBody>
      </p:sp>
      <p:cxnSp>
        <p:nvCxnSpPr>
          <p:cNvPr id="12" name="Straight Connector 11"/>
          <p:cNvCxnSpPr/>
          <p:nvPr/>
        </p:nvCxnSpPr>
        <p:spPr>
          <a:xfrm>
            <a:off x="685800" y="1250442"/>
            <a:ext cx="6799708" cy="281"/>
          </a:xfrm>
          <a:prstGeom prst="line">
            <a:avLst/>
          </a:prstGeom>
          <a:ln>
            <a:solidFill>
              <a:srgbClr val="FF6D2E"/>
            </a:solidFill>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7582662" y="1148965"/>
            <a:ext cx="1049273" cy="323165"/>
          </a:xfrm>
          <a:prstGeom prst="rect">
            <a:avLst/>
          </a:prstGeom>
          <a:noFill/>
        </p:spPr>
        <p:txBody>
          <a:bodyPr wrap="square" rtlCol="0">
            <a:spAutoFit/>
          </a:bodyPr>
          <a:lstStyle/>
          <a:p>
            <a:pPr algn="r" defTabSz="685800"/>
            <a:r>
              <a:rPr lang="en-US" altLang="en-US" sz="750" b="1" dirty="0">
                <a:solidFill>
                  <a:srgbClr val="FF6D2E"/>
                </a:solidFill>
                <a:latin typeface="Arial" charset="0"/>
                <a:ea typeface="Arial" charset="0"/>
                <a:cs typeface="Arial" charset="0"/>
              </a:rPr>
              <a:t>DAVIS BACON ACT</a:t>
            </a:r>
            <a:endParaRPr lang="en-US" sz="750" dirty="0">
              <a:solidFill>
                <a:srgbClr val="FF6D2E"/>
              </a:solidFill>
              <a:latin typeface="Calibri" panose="020F0502020204030204"/>
            </a:endParaRPr>
          </a:p>
        </p:txBody>
      </p:sp>
      <p:sp>
        <p:nvSpPr>
          <p:cNvPr id="20" name="TextBox 19"/>
          <p:cNvSpPr txBox="1"/>
          <p:nvPr/>
        </p:nvSpPr>
        <p:spPr>
          <a:xfrm>
            <a:off x="3502152" y="3420354"/>
            <a:ext cx="399288" cy="300082"/>
          </a:xfrm>
          <a:prstGeom prst="rect">
            <a:avLst/>
          </a:prstGeom>
          <a:noFill/>
        </p:spPr>
        <p:txBody>
          <a:bodyPr wrap="square" rtlCol="0">
            <a:spAutoFit/>
          </a:bodyPr>
          <a:lstStyle/>
          <a:p>
            <a:pPr defTabSz="685800"/>
            <a:r>
              <a:rPr lang="en-US" sz="1350" b="1" dirty="0">
                <a:solidFill>
                  <a:prstClr val="black">
                    <a:lumMod val="75000"/>
                    <a:lumOff val="25000"/>
                  </a:prstClr>
                </a:solidFill>
                <a:latin typeface="Arial" charset="0"/>
                <a:ea typeface="Arial" charset="0"/>
                <a:cs typeface="Arial" charset="0"/>
              </a:rPr>
              <a:t>2.</a:t>
            </a:r>
            <a:endParaRPr lang="en-US" sz="1350" b="1" dirty="0">
              <a:solidFill>
                <a:prstClr val="black"/>
              </a:solidFill>
              <a:latin typeface="Arial" charset="0"/>
              <a:ea typeface="Arial" charset="0"/>
              <a:cs typeface="Arial" charset="0"/>
            </a:endParaRPr>
          </a:p>
        </p:txBody>
      </p:sp>
      <p:sp>
        <p:nvSpPr>
          <p:cNvPr id="21" name="TextBox 20"/>
          <p:cNvSpPr txBox="1"/>
          <p:nvPr/>
        </p:nvSpPr>
        <p:spPr>
          <a:xfrm>
            <a:off x="3502152" y="4345468"/>
            <a:ext cx="399288" cy="300082"/>
          </a:xfrm>
          <a:prstGeom prst="rect">
            <a:avLst/>
          </a:prstGeom>
          <a:noFill/>
        </p:spPr>
        <p:txBody>
          <a:bodyPr wrap="square" rtlCol="0">
            <a:spAutoFit/>
          </a:bodyPr>
          <a:lstStyle/>
          <a:p>
            <a:pPr defTabSz="685800"/>
            <a:r>
              <a:rPr lang="en-US" sz="1350" b="1" dirty="0">
                <a:solidFill>
                  <a:prstClr val="black">
                    <a:lumMod val="75000"/>
                    <a:lumOff val="25000"/>
                  </a:prstClr>
                </a:solidFill>
                <a:latin typeface="Arial" charset="0"/>
                <a:ea typeface="Arial" charset="0"/>
                <a:cs typeface="Arial" charset="0"/>
              </a:rPr>
              <a:t>3.</a:t>
            </a:r>
            <a:endParaRPr lang="en-US" sz="1350"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56112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1136" y="2010733"/>
            <a:ext cx="5733288" cy="3263504"/>
          </a:xfrm>
        </p:spPr>
        <p:txBody>
          <a:bodyPr>
            <a:normAutofit/>
          </a:bodyPr>
          <a:lstStyle/>
          <a:p>
            <a:pPr marL="0" indent="0">
              <a:lnSpc>
                <a:spcPct val="150000"/>
              </a:lnSpc>
              <a:spcBef>
                <a:spcPts val="450"/>
              </a:spcBef>
              <a:buNone/>
            </a:pPr>
            <a:r>
              <a:rPr lang="en-US" altLang="en-US" sz="1650" b="1" dirty="0">
                <a:solidFill>
                  <a:schemeClr val="tx1">
                    <a:lumMod val="75000"/>
                    <a:lumOff val="25000"/>
                  </a:schemeClr>
                </a:solidFill>
              </a:rPr>
              <a:t>(a) A contractor or subcontractor performing work subject to a Davis Bacon wage determination may discharge his minimum wage obligations for payment</a:t>
            </a:r>
            <a:r>
              <a:rPr lang="en-US" altLang="en-US" sz="1650" dirty="0">
                <a:solidFill>
                  <a:schemeClr val="tx1">
                    <a:lumMod val="75000"/>
                    <a:lumOff val="25000"/>
                  </a:schemeClr>
                </a:solidFill>
              </a:rPr>
              <a:t> </a:t>
            </a:r>
            <a:br>
              <a:rPr lang="en-US" altLang="en-US" sz="1650" dirty="0">
                <a:solidFill>
                  <a:schemeClr val="tx1">
                    <a:lumMod val="75000"/>
                    <a:lumOff val="25000"/>
                  </a:schemeClr>
                </a:solidFill>
              </a:rPr>
            </a:br>
            <a:r>
              <a:rPr lang="en-US" altLang="en-US" sz="1350" dirty="0">
                <a:solidFill>
                  <a:schemeClr val="tx1">
                    <a:lumMod val="75000"/>
                    <a:lumOff val="25000"/>
                  </a:schemeClr>
                </a:solidFill>
              </a:rPr>
              <a:t>of both straight time wages and fringe benefits by paying in cash, making payments or incurring costs for “bona fide” fringe benefits of the types listed in the applicable wage determination or otherwise found prevailing by the Secretary of Labor, or by any combination thereof.</a:t>
            </a:r>
          </a:p>
          <a:p>
            <a:endParaRPr lang="en-US" sz="1500" dirty="0"/>
          </a:p>
        </p:txBody>
      </p:sp>
      <p:sp>
        <p:nvSpPr>
          <p:cNvPr id="4" name="TextBox 3"/>
          <p:cNvSpPr txBox="1"/>
          <p:nvPr/>
        </p:nvSpPr>
        <p:spPr>
          <a:xfrm>
            <a:off x="629978" y="2091690"/>
            <a:ext cx="1289304" cy="323165"/>
          </a:xfrm>
          <a:prstGeom prst="rect">
            <a:avLst/>
          </a:prstGeom>
          <a:noFill/>
        </p:spPr>
        <p:txBody>
          <a:bodyPr wrap="square" rtlCol="0">
            <a:spAutoFit/>
          </a:bodyPr>
          <a:lstStyle/>
          <a:p>
            <a:pPr defTabSz="685800"/>
            <a:r>
              <a:rPr lang="en-US" altLang="en-US" sz="1500" b="1" dirty="0">
                <a:solidFill>
                  <a:srgbClr val="FF6D2E"/>
                </a:solidFill>
                <a:latin typeface="Arial" charset="0"/>
                <a:ea typeface="Arial" charset="0"/>
                <a:cs typeface="Arial" charset="0"/>
              </a:rPr>
              <a:t>29 CFR 5.31</a:t>
            </a:r>
          </a:p>
        </p:txBody>
      </p:sp>
      <p:sp>
        <p:nvSpPr>
          <p:cNvPr id="6" name="TextBox 5"/>
          <p:cNvSpPr txBox="1"/>
          <p:nvPr/>
        </p:nvSpPr>
        <p:spPr>
          <a:xfrm>
            <a:off x="7582662" y="1148965"/>
            <a:ext cx="1049273" cy="323165"/>
          </a:xfrm>
          <a:prstGeom prst="rect">
            <a:avLst/>
          </a:prstGeom>
          <a:noFill/>
        </p:spPr>
        <p:txBody>
          <a:bodyPr wrap="square" rtlCol="0">
            <a:spAutoFit/>
          </a:bodyPr>
          <a:lstStyle/>
          <a:p>
            <a:pPr algn="r" defTabSz="685800"/>
            <a:r>
              <a:rPr lang="en-US" altLang="en-US" sz="750" b="1" dirty="0">
                <a:solidFill>
                  <a:srgbClr val="FF6D2E"/>
                </a:solidFill>
                <a:latin typeface="Arial" charset="0"/>
                <a:ea typeface="Arial" charset="0"/>
                <a:cs typeface="Arial" charset="0"/>
              </a:rPr>
              <a:t>DAVIS BACON ACT</a:t>
            </a:r>
            <a:endParaRPr lang="en-US" sz="750" dirty="0">
              <a:solidFill>
                <a:srgbClr val="FF6D2E"/>
              </a:solidFill>
              <a:latin typeface="Calibri" panose="020F0502020204030204"/>
            </a:endParaRPr>
          </a:p>
        </p:txBody>
      </p:sp>
      <p:cxnSp>
        <p:nvCxnSpPr>
          <p:cNvPr id="8" name="Straight Connector 7"/>
          <p:cNvCxnSpPr/>
          <p:nvPr/>
        </p:nvCxnSpPr>
        <p:spPr>
          <a:xfrm>
            <a:off x="685800" y="1250442"/>
            <a:ext cx="6799708" cy="281"/>
          </a:xfrm>
          <a:prstGeom prst="line">
            <a:avLst/>
          </a:prstGeom>
          <a:ln>
            <a:solidFill>
              <a:srgbClr val="FF6D2E"/>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2651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1747161"/>
            <a:ext cx="7886700" cy="743617"/>
          </a:xfrm>
        </p:spPr>
        <p:txBody>
          <a:bodyPr>
            <a:normAutofit/>
          </a:bodyPr>
          <a:lstStyle/>
          <a:p>
            <a:r>
              <a:rPr lang="en-US" sz="2100" dirty="0">
                <a:solidFill>
                  <a:schemeClr val="tx1">
                    <a:lumMod val="75000"/>
                    <a:lumOff val="25000"/>
                  </a:schemeClr>
                </a:solidFill>
              </a:rPr>
              <a:t>Important Considerations for Government Contractors:</a:t>
            </a:r>
          </a:p>
        </p:txBody>
      </p:sp>
      <p:sp>
        <p:nvSpPr>
          <p:cNvPr id="3" name="Content Placeholder 2"/>
          <p:cNvSpPr>
            <a:spLocks noGrp="1"/>
          </p:cNvSpPr>
          <p:nvPr>
            <p:ph idx="1"/>
          </p:nvPr>
        </p:nvSpPr>
        <p:spPr>
          <a:xfrm>
            <a:off x="67088" y="3290602"/>
            <a:ext cx="2407158" cy="737298"/>
          </a:xfrm>
        </p:spPr>
        <p:txBody>
          <a:bodyPr>
            <a:normAutofit/>
          </a:bodyPr>
          <a:lstStyle/>
          <a:p>
            <a:pPr marL="0" indent="0">
              <a:buNone/>
            </a:pPr>
            <a:r>
              <a:rPr lang="en-US" altLang="en-US" sz="3000" b="1" dirty="0">
                <a:solidFill>
                  <a:srgbClr val="FF6D2E"/>
                </a:solidFill>
              </a:rPr>
              <a:t>The 3C’s</a:t>
            </a:r>
          </a:p>
        </p:txBody>
      </p:sp>
      <p:sp>
        <p:nvSpPr>
          <p:cNvPr id="7" name="TextBox 6"/>
          <p:cNvSpPr txBox="1"/>
          <p:nvPr/>
        </p:nvSpPr>
        <p:spPr>
          <a:xfrm>
            <a:off x="2335603" y="2602683"/>
            <a:ext cx="6585921" cy="2631490"/>
          </a:xfrm>
          <a:prstGeom prst="rect">
            <a:avLst/>
          </a:prstGeom>
          <a:noFill/>
        </p:spPr>
        <p:txBody>
          <a:bodyPr wrap="square" rtlCol="0">
            <a:spAutoFit/>
          </a:bodyPr>
          <a:lstStyle/>
          <a:p>
            <a:r>
              <a:rPr lang="en-US" altLang="en-US" sz="1500" b="1" dirty="0">
                <a:solidFill>
                  <a:schemeClr val="tx1">
                    <a:lumMod val="75000"/>
                    <a:lumOff val="25000"/>
                  </a:schemeClr>
                </a:solidFill>
                <a:latin typeface="Arial" charset="0"/>
                <a:ea typeface="Arial" charset="0"/>
                <a:cs typeface="Arial" charset="0"/>
              </a:rPr>
              <a:t>Cost Savings. </a:t>
            </a:r>
            <a:r>
              <a:rPr lang="en-US" altLang="en-US" sz="1500" dirty="0">
                <a:solidFill>
                  <a:schemeClr val="tx1">
                    <a:lumMod val="75000"/>
                    <a:lumOff val="25000"/>
                  </a:schemeClr>
                </a:solidFill>
                <a:latin typeface="Arial" charset="0"/>
                <a:ea typeface="Arial" charset="0"/>
                <a:cs typeface="Arial" charset="0"/>
              </a:rPr>
              <a:t>If a contractor can lower labor costs on an existing contract. This typically results in an immediate impact to their financials. Compounded over the life of a multi-year contract, the savings can really add up!</a:t>
            </a:r>
          </a:p>
          <a:p>
            <a:endParaRPr lang="en-US" altLang="en-US" sz="1500" b="1" dirty="0">
              <a:solidFill>
                <a:schemeClr val="tx1">
                  <a:lumMod val="75000"/>
                  <a:lumOff val="25000"/>
                </a:schemeClr>
              </a:solidFill>
              <a:latin typeface="Arial" charset="0"/>
              <a:ea typeface="Arial" charset="0"/>
              <a:cs typeface="Arial" charset="0"/>
            </a:endParaRPr>
          </a:p>
          <a:p>
            <a:r>
              <a:rPr lang="en-US" altLang="en-US" sz="1500" b="1" dirty="0">
                <a:solidFill>
                  <a:schemeClr val="tx1">
                    <a:lumMod val="75000"/>
                    <a:lumOff val="25000"/>
                  </a:schemeClr>
                </a:solidFill>
                <a:latin typeface="Arial" charset="0"/>
                <a:ea typeface="Arial" charset="0"/>
                <a:cs typeface="Arial" charset="0"/>
              </a:rPr>
              <a:t>Competitiveness. </a:t>
            </a:r>
            <a:r>
              <a:rPr lang="en-US" altLang="en-US" sz="1500" dirty="0">
                <a:solidFill>
                  <a:schemeClr val="tx1">
                    <a:lumMod val="75000"/>
                    <a:lumOff val="25000"/>
                  </a:schemeClr>
                </a:solidFill>
                <a:latin typeface="Arial" charset="0"/>
                <a:ea typeface="Arial" charset="0"/>
                <a:cs typeface="Arial" charset="0"/>
              </a:rPr>
              <a:t>Government Contracts are awarded for the most part via a very competitive bid process. In the </a:t>
            </a:r>
            <a:r>
              <a:rPr lang="en-US" altLang="en-US" sz="1500" i="1" dirty="0">
                <a:solidFill>
                  <a:schemeClr val="tx1">
                    <a:lumMod val="75000"/>
                    <a:lumOff val="25000"/>
                  </a:schemeClr>
                </a:solidFill>
                <a:latin typeface="Arial" charset="0"/>
                <a:ea typeface="Arial" charset="0"/>
                <a:cs typeface="Arial" charset="0"/>
              </a:rPr>
              <a:t>Low Price Technically Acceptable</a:t>
            </a:r>
            <a:r>
              <a:rPr lang="en-US" altLang="en-US" sz="1500" dirty="0">
                <a:solidFill>
                  <a:schemeClr val="tx1">
                    <a:lumMod val="75000"/>
                    <a:lumOff val="25000"/>
                  </a:schemeClr>
                </a:solidFill>
                <a:latin typeface="Arial" charset="0"/>
                <a:ea typeface="Arial" charset="0"/>
                <a:cs typeface="Arial" charset="0"/>
              </a:rPr>
              <a:t> (LPTA) arena, even a small savings in payroll can mean the difference between winning and losing contracts.</a:t>
            </a:r>
            <a:endParaRPr lang="en-US" altLang="en-US" sz="1500" b="1" dirty="0">
              <a:solidFill>
                <a:schemeClr val="tx1">
                  <a:lumMod val="75000"/>
                  <a:lumOff val="25000"/>
                </a:schemeClr>
              </a:solidFill>
              <a:latin typeface="Arial" charset="0"/>
              <a:ea typeface="Arial" charset="0"/>
              <a:cs typeface="Arial" charset="0"/>
            </a:endParaRPr>
          </a:p>
          <a:p>
            <a:endParaRPr lang="en-US" altLang="en-US" sz="1500" dirty="0">
              <a:solidFill>
                <a:schemeClr val="tx1">
                  <a:lumMod val="75000"/>
                  <a:lumOff val="25000"/>
                </a:schemeClr>
              </a:solidFill>
              <a:latin typeface="Arial" charset="0"/>
              <a:ea typeface="Arial" charset="0"/>
              <a:cs typeface="Arial" charset="0"/>
            </a:endParaRPr>
          </a:p>
          <a:p>
            <a:r>
              <a:rPr lang="en-US" altLang="en-US" sz="1500" b="1" dirty="0">
                <a:solidFill>
                  <a:schemeClr val="tx1">
                    <a:lumMod val="75000"/>
                    <a:lumOff val="25000"/>
                  </a:schemeClr>
                </a:solidFill>
                <a:latin typeface="Arial" charset="0"/>
                <a:ea typeface="Arial" charset="0"/>
                <a:cs typeface="Arial" charset="0"/>
              </a:rPr>
              <a:t>Compliance.  </a:t>
            </a:r>
            <a:r>
              <a:rPr lang="en-US" altLang="en-US" sz="1500" dirty="0">
                <a:solidFill>
                  <a:schemeClr val="tx1">
                    <a:lumMod val="75000"/>
                    <a:lumOff val="25000"/>
                  </a:schemeClr>
                </a:solidFill>
                <a:latin typeface="Arial" charset="0"/>
                <a:ea typeface="Arial" charset="0"/>
                <a:cs typeface="Arial" charset="0"/>
              </a:rPr>
              <a:t>The DOL.</a:t>
            </a:r>
            <a:endParaRPr lang="en-US" altLang="en-US" sz="1500" b="1" dirty="0">
              <a:solidFill>
                <a:schemeClr val="tx1">
                  <a:lumMod val="75000"/>
                  <a:lumOff val="25000"/>
                </a:schemeClr>
              </a:solidFill>
              <a:latin typeface="Arial" charset="0"/>
              <a:ea typeface="Arial" charset="0"/>
              <a:cs typeface="Arial" charset="0"/>
            </a:endParaRPr>
          </a:p>
        </p:txBody>
      </p:sp>
      <p:sp>
        <p:nvSpPr>
          <p:cNvPr id="8" name="TextBox 7"/>
          <p:cNvSpPr txBox="1"/>
          <p:nvPr/>
        </p:nvSpPr>
        <p:spPr>
          <a:xfrm>
            <a:off x="2051340" y="2601744"/>
            <a:ext cx="422906" cy="300082"/>
          </a:xfrm>
          <a:prstGeom prst="rect">
            <a:avLst/>
          </a:prstGeom>
          <a:noFill/>
        </p:spPr>
        <p:txBody>
          <a:bodyPr wrap="square" rtlCol="0">
            <a:spAutoFit/>
          </a:bodyPr>
          <a:lstStyle/>
          <a:p>
            <a:r>
              <a:rPr lang="en-US" sz="1350" b="1" dirty="0">
                <a:solidFill>
                  <a:schemeClr val="tx1">
                    <a:lumMod val="75000"/>
                    <a:lumOff val="25000"/>
                  </a:schemeClr>
                </a:solidFill>
                <a:latin typeface="Arial" charset="0"/>
                <a:ea typeface="Arial" charset="0"/>
                <a:cs typeface="Arial" charset="0"/>
              </a:rPr>
              <a:t>1.</a:t>
            </a:r>
          </a:p>
        </p:txBody>
      </p:sp>
      <p:cxnSp>
        <p:nvCxnSpPr>
          <p:cNvPr id="12" name="Straight Connector 11"/>
          <p:cNvCxnSpPr/>
          <p:nvPr/>
        </p:nvCxnSpPr>
        <p:spPr>
          <a:xfrm>
            <a:off x="685800" y="1250442"/>
            <a:ext cx="6799708" cy="281"/>
          </a:xfrm>
          <a:prstGeom prst="line">
            <a:avLst/>
          </a:prstGeom>
          <a:ln>
            <a:solidFill>
              <a:srgbClr val="FF6D2E"/>
            </a:solidFill>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7543801" y="1126059"/>
            <a:ext cx="1377723" cy="323165"/>
          </a:xfrm>
          <a:prstGeom prst="rect">
            <a:avLst/>
          </a:prstGeom>
          <a:noFill/>
        </p:spPr>
        <p:txBody>
          <a:bodyPr wrap="square" rtlCol="0">
            <a:spAutoFit/>
          </a:bodyPr>
          <a:lstStyle/>
          <a:p>
            <a:pPr algn="r"/>
            <a:r>
              <a:rPr lang="en-US" altLang="en-US" sz="750" b="1" dirty="0">
                <a:solidFill>
                  <a:srgbClr val="FF6D2E"/>
                </a:solidFill>
                <a:latin typeface="Arial" charset="0"/>
                <a:ea typeface="Arial" charset="0"/>
                <a:cs typeface="Arial" charset="0"/>
              </a:rPr>
              <a:t>SERVICE CONTRACT ACT</a:t>
            </a:r>
            <a:endParaRPr lang="en-US" sz="750" dirty="0">
              <a:solidFill>
                <a:srgbClr val="FF6D2E"/>
              </a:solidFill>
            </a:endParaRPr>
          </a:p>
        </p:txBody>
      </p:sp>
      <p:sp>
        <p:nvSpPr>
          <p:cNvPr id="20" name="TextBox 19"/>
          <p:cNvSpPr txBox="1"/>
          <p:nvPr/>
        </p:nvSpPr>
        <p:spPr>
          <a:xfrm>
            <a:off x="2051340" y="3768387"/>
            <a:ext cx="422906" cy="300082"/>
          </a:xfrm>
          <a:prstGeom prst="rect">
            <a:avLst/>
          </a:prstGeom>
          <a:noFill/>
        </p:spPr>
        <p:txBody>
          <a:bodyPr wrap="square" rtlCol="0">
            <a:spAutoFit/>
          </a:bodyPr>
          <a:lstStyle/>
          <a:p>
            <a:r>
              <a:rPr lang="en-US" sz="1350" b="1" dirty="0">
                <a:solidFill>
                  <a:schemeClr val="tx1">
                    <a:lumMod val="75000"/>
                    <a:lumOff val="25000"/>
                  </a:schemeClr>
                </a:solidFill>
                <a:latin typeface="Arial" charset="0"/>
                <a:ea typeface="Arial" charset="0"/>
                <a:cs typeface="Arial" charset="0"/>
              </a:rPr>
              <a:t>2.</a:t>
            </a:r>
            <a:endParaRPr lang="en-US" sz="1350" b="1" dirty="0">
              <a:latin typeface="Arial" charset="0"/>
              <a:ea typeface="Arial" charset="0"/>
              <a:cs typeface="Arial" charset="0"/>
            </a:endParaRPr>
          </a:p>
        </p:txBody>
      </p:sp>
      <p:sp>
        <p:nvSpPr>
          <p:cNvPr id="21" name="TextBox 20"/>
          <p:cNvSpPr txBox="1"/>
          <p:nvPr/>
        </p:nvSpPr>
        <p:spPr>
          <a:xfrm>
            <a:off x="2051340" y="4906739"/>
            <a:ext cx="422906" cy="300082"/>
          </a:xfrm>
          <a:prstGeom prst="rect">
            <a:avLst/>
          </a:prstGeom>
          <a:noFill/>
        </p:spPr>
        <p:txBody>
          <a:bodyPr wrap="square" rtlCol="0">
            <a:spAutoFit/>
          </a:bodyPr>
          <a:lstStyle/>
          <a:p>
            <a:r>
              <a:rPr lang="en-US" sz="1350" b="1" dirty="0">
                <a:solidFill>
                  <a:schemeClr val="tx1">
                    <a:lumMod val="75000"/>
                    <a:lumOff val="25000"/>
                  </a:schemeClr>
                </a:solidFill>
                <a:latin typeface="Arial" charset="0"/>
                <a:ea typeface="Arial" charset="0"/>
                <a:cs typeface="Arial" charset="0"/>
              </a:rPr>
              <a:t>3.</a:t>
            </a:r>
            <a:endParaRPr lang="en-US" sz="1350" b="1" dirty="0">
              <a:latin typeface="Arial" charset="0"/>
              <a:ea typeface="Arial" charset="0"/>
              <a:cs typeface="Arial" charset="0"/>
            </a:endParaRPr>
          </a:p>
        </p:txBody>
      </p:sp>
    </p:spTree>
    <p:extLst>
      <p:ext uri="{BB962C8B-B14F-4D97-AF65-F5344CB8AC3E}">
        <p14:creationId xmlns:p14="http://schemas.microsoft.com/office/powerpoint/2010/main" val="209699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0812" y="2777490"/>
            <a:ext cx="5474539" cy="978409"/>
          </a:xfrm>
        </p:spPr>
        <p:txBody>
          <a:bodyPr>
            <a:normAutofit fontScale="70000" lnSpcReduction="20000"/>
          </a:bodyPr>
          <a:lstStyle/>
          <a:p>
            <a:pPr marL="0" indent="0">
              <a:lnSpc>
                <a:spcPct val="150000"/>
              </a:lnSpc>
              <a:buNone/>
            </a:pPr>
            <a:r>
              <a:rPr lang="en-US" altLang="en-US" sz="1500" dirty="0">
                <a:solidFill>
                  <a:schemeClr val="tx1">
                    <a:lumMod val="75000"/>
                    <a:lumOff val="25000"/>
                  </a:schemeClr>
                </a:solidFill>
                <a:latin typeface="Courier New" panose="02070309020205020404" pitchFamily="49" charset="0"/>
                <a:cs typeface="Courier New" panose="02070309020205020404" pitchFamily="49" charset="0"/>
              </a:rPr>
              <a:t>­­­­</a:t>
            </a:r>
            <a:r>
              <a:rPr lang="en-US" altLang="en-US" sz="1500" dirty="0">
                <a:solidFill>
                  <a:schemeClr val="tx1">
                    <a:lumMod val="75000"/>
                    <a:lumOff val="25000"/>
                  </a:schemeClr>
                </a:solidFill>
              </a:rPr>
              <a:t>Many Contractors are bidding projects with a profit margin of less than 5%.</a:t>
            </a:r>
          </a:p>
          <a:p>
            <a:pPr marL="0" indent="0">
              <a:lnSpc>
                <a:spcPct val="150000"/>
              </a:lnSpc>
              <a:buNone/>
            </a:pPr>
            <a:r>
              <a:rPr lang="en-US" altLang="en-US" sz="1500" dirty="0">
                <a:solidFill>
                  <a:schemeClr val="tx1">
                    <a:lumMod val="75000"/>
                    <a:lumOff val="25000"/>
                  </a:schemeClr>
                </a:solidFill>
              </a:rPr>
              <a:t>It will vary based on the work that you do and the fringes that are being paid.</a:t>
            </a:r>
          </a:p>
          <a:p>
            <a:pPr marL="0" indent="0">
              <a:lnSpc>
                <a:spcPct val="150000"/>
              </a:lnSpc>
              <a:buNone/>
            </a:pPr>
            <a:r>
              <a:rPr lang="en-US" altLang="en-US" sz="1500" dirty="0">
                <a:solidFill>
                  <a:schemeClr val="tx1">
                    <a:lumMod val="75000"/>
                    <a:lumOff val="25000"/>
                  </a:schemeClr>
                </a:solidFill>
              </a:rPr>
              <a:t>It might be possible to lower the overall bid by 3% – 7%.-</a:t>
            </a:r>
          </a:p>
        </p:txBody>
      </p:sp>
      <p:sp>
        <p:nvSpPr>
          <p:cNvPr id="6" name="Content Placeholder 2"/>
          <p:cNvSpPr txBox="1">
            <a:spLocks/>
          </p:cNvSpPr>
          <p:nvPr/>
        </p:nvSpPr>
        <p:spPr>
          <a:xfrm>
            <a:off x="609140" y="2777489"/>
            <a:ext cx="1721358" cy="123194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a:spcBef>
                <a:spcPts val="750"/>
              </a:spcBef>
              <a:buNone/>
            </a:pPr>
            <a:r>
              <a:rPr lang="en-US" altLang="en-US" sz="2400" dirty="0">
                <a:solidFill>
                  <a:srgbClr val="FF6D2E"/>
                </a:solidFill>
              </a:rPr>
              <a:t>Less than</a:t>
            </a:r>
            <a:br>
              <a:rPr lang="en-US" altLang="en-US" sz="1500" b="1" dirty="0">
                <a:solidFill>
                  <a:srgbClr val="FF6D2E"/>
                </a:solidFill>
              </a:rPr>
            </a:br>
            <a:r>
              <a:rPr lang="en-US" altLang="en-US" sz="5025" b="1" dirty="0">
                <a:solidFill>
                  <a:srgbClr val="FF6D2E"/>
                </a:solidFill>
              </a:rPr>
              <a:t>5%</a:t>
            </a:r>
          </a:p>
        </p:txBody>
      </p:sp>
      <p:sp>
        <p:nvSpPr>
          <p:cNvPr id="7" name="Title 1"/>
          <p:cNvSpPr>
            <a:spLocks noGrp="1"/>
          </p:cNvSpPr>
          <p:nvPr>
            <p:ph type="title"/>
          </p:nvPr>
        </p:nvSpPr>
        <p:spPr>
          <a:xfrm>
            <a:off x="585216" y="2001918"/>
            <a:ext cx="7886700" cy="362571"/>
          </a:xfrm>
        </p:spPr>
        <p:txBody>
          <a:bodyPr>
            <a:noAutofit/>
          </a:bodyPr>
          <a:lstStyle/>
          <a:p>
            <a:r>
              <a:rPr lang="en-US" sz="3000" dirty="0">
                <a:solidFill>
                  <a:schemeClr val="tx1">
                    <a:lumMod val="75000"/>
                    <a:lumOff val="25000"/>
                  </a:schemeClr>
                </a:solidFill>
              </a:rPr>
              <a:t>You Face Heavy Competition for Contracts</a:t>
            </a:r>
          </a:p>
        </p:txBody>
      </p:sp>
      <p:sp>
        <p:nvSpPr>
          <p:cNvPr id="9" name="TextBox 8"/>
          <p:cNvSpPr txBox="1"/>
          <p:nvPr/>
        </p:nvSpPr>
        <p:spPr>
          <a:xfrm>
            <a:off x="6949440" y="1148965"/>
            <a:ext cx="1682495" cy="323165"/>
          </a:xfrm>
          <a:prstGeom prst="rect">
            <a:avLst/>
          </a:prstGeom>
          <a:noFill/>
        </p:spPr>
        <p:txBody>
          <a:bodyPr wrap="square" rtlCol="0">
            <a:spAutoFit/>
          </a:bodyPr>
          <a:lstStyle/>
          <a:p>
            <a:pPr algn="r" defTabSz="685800"/>
            <a:r>
              <a:rPr lang="en-US" sz="750" b="1">
                <a:solidFill>
                  <a:srgbClr val="FF6D2E"/>
                </a:solidFill>
                <a:latin typeface="Arial" charset="0"/>
                <a:ea typeface="Arial" charset="0"/>
                <a:cs typeface="Arial" charset="0"/>
              </a:rPr>
              <a:t>HOW TO BE MORE COMPETITIVE</a:t>
            </a:r>
            <a:endParaRPr lang="en-US" sz="750" dirty="0">
              <a:solidFill>
                <a:srgbClr val="FF6D2E"/>
              </a:solidFill>
              <a:latin typeface="Calibri" panose="020F0502020204030204"/>
            </a:endParaRPr>
          </a:p>
        </p:txBody>
      </p:sp>
      <p:cxnSp>
        <p:nvCxnSpPr>
          <p:cNvPr id="13" name="Straight Connector 12"/>
          <p:cNvCxnSpPr/>
          <p:nvPr/>
        </p:nvCxnSpPr>
        <p:spPr>
          <a:xfrm flipV="1">
            <a:off x="685800" y="1241298"/>
            <a:ext cx="6163056" cy="9144"/>
          </a:xfrm>
          <a:prstGeom prst="line">
            <a:avLst/>
          </a:prstGeom>
          <a:ln>
            <a:solidFill>
              <a:srgbClr val="FF6D2E"/>
            </a:soli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3264408" y="4030218"/>
            <a:ext cx="5276088" cy="1165704"/>
          </a:xfrm>
          <a:prstGeom prst="rect">
            <a:avLst/>
          </a:prstGeom>
          <a:noFill/>
        </p:spPr>
        <p:txBody>
          <a:bodyPr wrap="square" rtlCol="0">
            <a:spAutoFit/>
          </a:bodyPr>
          <a:lstStyle/>
          <a:p>
            <a:pPr defTabSz="685800"/>
            <a:r>
              <a:rPr lang="en-US" altLang="en-US" sz="1875" b="1" dirty="0">
                <a:solidFill>
                  <a:srgbClr val="FF6D2E"/>
                </a:solidFill>
                <a:latin typeface="Calibri" panose="020F0502020204030204"/>
              </a:rPr>
              <a:t>If the job requires the same man hours and the same materials – how can you lower your bid? </a:t>
            </a:r>
          </a:p>
          <a:p>
            <a:pPr defTabSz="685800"/>
            <a:r>
              <a:rPr lang="en-US" altLang="en-US" sz="1875" b="1" dirty="0">
                <a:solidFill>
                  <a:prstClr val="black">
                    <a:lumMod val="75000"/>
                    <a:lumOff val="25000"/>
                  </a:prstClr>
                </a:solidFill>
                <a:latin typeface="Calibri" panose="020F0502020204030204"/>
              </a:rPr>
              <a:t>BENEFITS can be part of the answer</a:t>
            </a: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46679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1987317"/>
            <a:ext cx="4016502" cy="598149"/>
          </a:xfrm>
        </p:spPr>
        <p:txBody>
          <a:bodyPr/>
          <a:lstStyle/>
          <a:p>
            <a:pPr marL="0" indent="0">
              <a:buNone/>
            </a:pPr>
            <a:r>
              <a:rPr lang="en-US" altLang="en-US" sz="3000" b="1" dirty="0">
                <a:solidFill>
                  <a:schemeClr val="tx1">
                    <a:lumMod val="75000"/>
                    <a:lumOff val="25000"/>
                  </a:schemeClr>
                </a:solidFill>
                <a:latin typeface="Arial Black" charset="0"/>
                <a:ea typeface="Arial Black" charset="0"/>
                <a:cs typeface="Arial Black" charset="0"/>
              </a:rPr>
              <a:t>Problem:</a:t>
            </a:r>
          </a:p>
          <a:p>
            <a:pPr marL="0" indent="0">
              <a:buNone/>
            </a:pPr>
            <a:endParaRPr lang="en-US" altLang="en-US" b="1" dirty="0">
              <a:solidFill>
                <a:schemeClr val="tx1">
                  <a:lumMod val="75000"/>
                  <a:lumOff val="25000"/>
                </a:schemeClr>
              </a:solidFill>
            </a:endParaRPr>
          </a:p>
        </p:txBody>
      </p:sp>
      <p:sp>
        <p:nvSpPr>
          <p:cNvPr id="5" name="TextBox 4"/>
          <p:cNvSpPr txBox="1"/>
          <p:nvPr/>
        </p:nvSpPr>
        <p:spPr>
          <a:xfrm>
            <a:off x="6949440" y="1148965"/>
            <a:ext cx="1682495" cy="323165"/>
          </a:xfrm>
          <a:prstGeom prst="rect">
            <a:avLst/>
          </a:prstGeom>
          <a:noFill/>
        </p:spPr>
        <p:txBody>
          <a:bodyPr wrap="square" rtlCol="0">
            <a:spAutoFit/>
          </a:bodyPr>
          <a:lstStyle/>
          <a:p>
            <a:pPr algn="r" defTabSz="685800"/>
            <a:r>
              <a:rPr lang="en-US" sz="750" b="1">
                <a:solidFill>
                  <a:srgbClr val="FF6D2E"/>
                </a:solidFill>
                <a:latin typeface="Arial" charset="0"/>
                <a:ea typeface="Arial" charset="0"/>
                <a:cs typeface="Arial" charset="0"/>
              </a:rPr>
              <a:t>HOW TO BE MORE COMPETITIVE</a:t>
            </a:r>
            <a:endParaRPr lang="en-US" sz="750" dirty="0">
              <a:solidFill>
                <a:srgbClr val="FF6D2E"/>
              </a:solidFill>
              <a:latin typeface="Calibri" panose="020F0502020204030204"/>
            </a:endParaRPr>
          </a:p>
        </p:txBody>
      </p:sp>
      <p:cxnSp>
        <p:nvCxnSpPr>
          <p:cNvPr id="11" name="Straight Connector 10"/>
          <p:cNvCxnSpPr/>
          <p:nvPr/>
        </p:nvCxnSpPr>
        <p:spPr>
          <a:xfrm flipV="1">
            <a:off x="685800" y="1241298"/>
            <a:ext cx="6163056" cy="9144"/>
          </a:xfrm>
          <a:prstGeom prst="line">
            <a:avLst/>
          </a:prstGeom>
          <a:ln>
            <a:solidFill>
              <a:srgbClr val="FF6D2E"/>
            </a:solidFill>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3092570" y="2878074"/>
            <a:ext cx="4524382" cy="1107996"/>
          </a:xfrm>
          <a:prstGeom prst="rect">
            <a:avLst/>
          </a:prstGeom>
          <a:noFill/>
        </p:spPr>
        <p:txBody>
          <a:bodyPr wrap="square" rtlCol="0">
            <a:spAutoFit/>
          </a:bodyPr>
          <a:lstStyle/>
          <a:p>
            <a:pPr defTabSz="685800"/>
            <a:r>
              <a:rPr lang="en-US" altLang="en-US" sz="2625" dirty="0">
                <a:solidFill>
                  <a:srgbClr val="FF6D2E"/>
                </a:solidFill>
                <a:latin typeface="Calibri" panose="020F0502020204030204"/>
              </a:rPr>
              <a:t>Paying the fringe portion in cash is the most expensive way.</a:t>
            </a: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55483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25" y="1945327"/>
            <a:ext cx="3159125" cy="656063"/>
          </a:xfrm>
        </p:spPr>
        <p:txBody>
          <a:bodyPr/>
          <a:lstStyle/>
          <a:p>
            <a:r>
              <a:rPr lang="en-US" dirty="0"/>
              <a:t>Competitiveness</a:t>
            </a:r>
          </a:p>
        </p:txBody>
      </p:sp>
      <p:sp>
        <p:nvSpPr>
          <p:cNvPr id="3" name="Text Placeholder 2"/>
          <p:cNvSpPr>
            <a:spLocks noGrp="1"/>
          </p:cNvSpPr>
          <p:nvPr>
            <p:ph type="body" sz="quarter" idx="10"/>
          </p:nvPr>
        </p:nvSpPr>
        <p:spPr>
          <a:xfrm>
            <a:off x="568325" y="2600965"/>
            <a:ext cx="3082018" cy="3735387"/>
          </a:xfrm>
        </p:spPr>
        <p:txBody>
          <a:bodyPr/>
          <a:lstStyle/>
          <a:p>
            <a:pPr>
              <a:lnSpc>
                <a:spcPct val="120000"/>
              </a:lnSpc>
              <a:spcBef>
                <a:spcPct val="0"/>
              </a:spcBef>
            </a:pPr>
            <a:r>
              <a:rPr lang="en-US" altLang="en-US" dirty="0">
                <a:solidFill>
                  <a:srgbClr val="000000"/>
                </a:solidFill>
              </a:rPr>
              <a:t>The best way to quickly become more competitive within the government contracting industry is to contribute the designated fringe rate to a bona fide benefit plan rather than pay cash to the employees.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363"/>
          <a:stretch/>
        </p:blipFill>
        <p:spPr bwMode="auto">
          <a:xfrm>
            <a:off x="3820417" y="1945327"/>
            <a:ext cx="5080622" cy="335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65071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7C7D81"/>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CA9DF63-66BA-A744-82A5-7C7012834B1B}" vid="{6C774592-BD17-1C45-8A0B-931B83A3AB4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9355</TotalTime>
  <Words>730</Words>
  <Application>Microsoft Office PowerPoint</Application>
  <PresentationFormat>On-screen Show (4:3)</PresentationFormat>
  <Paragraphs>101</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MS PGothic</vt:lpstr>
      <vt:lpstr>MS PGothic</vt:lpstr>
      <vt:lpstr>Arial</vt:lpstr>
      <vt:lpstr>Arial Black</vt:lpstr>
      <vt:lpstr>Calibri</vt:lpstr>
      <vt:lpstr>Calibri Light</vt:lpstr>
      <vt:lpstr>Courier New</vt:lpstr>
      <vt:lpstr>Office Theme</vt:lpstr>
      <vt:lpstr>1_Office Theme</vt:lpstr>
      <vt:lpstr>PowerPoint Presentation</vt:lpstr>
      <vt:lpstr>Boon Snapshot</vt:lpstr>
      <vt:lpstr>The McNamara-O’Hara Service Contract Act (SCA) Now Officially Called “Service Contract Labor Standards”</vt:lpstr>
      <vt:lpstr>Davis Bacon Act</vt:lpstr>
      <vt:lpstr>PowerPoint Presentation</vt:lpstr>
      <vt:lpstr>Important Considerations for Government Contractors:</vt:lpstr>
      <vt:lpstr>You Face Heavy Competition for Contracts</vt:lpstr>
      <vt:lpstr>PowerPoint Presentation</vt:lpstr>
      <vt:lpstr>Competitiveness</vt:lpstr>
      <vt:lpstr>Benefits Can Make All the Difference</vt:lpstr>
      <vt:lpstr>Compliance and Audits</vt:lpstr>
      <vt:lpstr>Compliance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Holke</dc:creator>
  <cp:lastModifiedBy>Brent Adams</cp:lastModifiedBy>
  <cp:revision>230</cp:revision>
  <cp:lastPrinted>2018-04-27T21:32:23Z</cp:lastPrinted>
  <dcterms:created xsi:type="dcterms:W3CDTF">2015-07-29T18:53:26Z</dcterms:created>
  <dcterms:modified xsi:type="dcterms:W3CDTF">2018-05-01T14:42:27Z</dcterms:modified>
</cp:coreProperties>
</file>